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11426" r:id="rId2"/>
    <p:sldId id="16653" r:id="rId3"/>
    <p:sldId id="16652" r:id="rId4"/>
    <p:sldId id="16599" r:id="rId5"/>
    <p:sldId id="16600" r:id="rId6"/>
    <p:sldId id="16466" r:id="rId7"/>
    <p:sldId id="16467" r:id="rId8"/>
    <p:sldId id="16468" r:id="rId9"/>
    <p:sldId id="16469" r:id="rId10"/>
    <p:sldId id="16471" r:id="rId11"/>
    <p:sldId id="16598" r:id="rId12"/>
    <p:sldId id="16490" r:id="rId13"/>
    <p:sldId id="16622" r:id="rId14"/>
    <p:sldId id="16623" r:id="rId15"/>
    <p:sldId id="16638" r:id="rId16"/>
    <p:sldId id="16624" r:id="rId17"/>
    <p:sldId id="16625" r:id="rId18"/>
    <p:sldId id="16570" r:id="rId19"/>
    <p:sldId id="16571" r:id="rId20"/>
    <p:sldId id="16572" r:id="rId21"/>
    <p:sldId id="16573" r:id="rId22"/>
    <p:sldId id="16574" r:id="rId23"/>
    <p:sldId id="16575" r:id="rId24"/>
    <p:sldId id="16576" r:id="rId25"/>
    <p:sldId id="15735" r:id="rId26"/>
    <p:sldId id="16578" r:id="rId27"/>
    <p:sldId id="16579" r:id="rId28"/>
    <p:sldId id="16580" r:id="rId29"/>
    <p:sldId id="16317" r:id="rId30"/>
    <p:sldId id="16318" r:id="rId31"/>
    <p:sldId id="16319" r:id="rId32"/>
    <p:sldId id="16449" r:id="rId33"/>
    <p:sldId id="16450" r:id="rId34"/>
    <p:sldId id="16451" r:id="rId35"/>
    <p:sldId id="16452" r:id="rId36"/>
    <p:sldId id="16581" r:id="rId37"/>
  </p:sldIdLst>
  <p:sldSz cx="12192000" cy="6858000"/>
  <p:notesSz cx="6858000" cy="9144000"/>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extLst>
    <p:ext uri="{521415D9-36F7-43E2-AB2F-B90AF26B5E84}">
      <p14:sectionLst xmlns:p14="http://schemas.microsoft.com/office/powerpoint/2010/main">
        <p14:section name="預設章節" id="{1683E7E7-1C0F-406D-9EBA-F3744ADB456A}">
          <p14:sldIdLst>
            <p14:sldId id="11426"/>
            <p14:sldId id="16653"/>
            <p14:sldId id="16652"/>
            <p14:sldId id="16599"/>
            <p14:sldId id="16600"/>
            <p14:sldId id="16466"/>
            <p14:sldId id="16467"/>
            <p14:sldId id="16468"/>
            <p14:sldId id="16469"/>
            <p14:sldId id="16471"/>
            <p14:sldId id="16598"/>
            <p14:sldId id="16490"/>
            <p14:sldId id="16622"/>
            <p14:sldId id="16623"/>
            <p14:sldId id="16638"/>
            <p14:sldId id="16624"/>
            <p14:sldId id="16625"/>
            <p14:sldId id="16570"/>
            <p14:sldId id="16571"/>
            <p14:sldId id="16572"/>
            <p14:sldId id="16573"/>
            <p14:sldId id="16574"/>
            <p14:sldId id="16575"/>
            <p14:sldId id="16576"/>
            <p14:sldId id="15735"/>
            <p14:sldId id="16578"/>
            <p14:sldId id="16579"/>
            <p14:sldId id="16580"/>
            <p14:sldId id="16317"/>
            <p14:sldId id="16318"/>
            <p14:sldId id="16319"/>
            <p14:sldId id="16449"/>
            <p14:sldId id="16450"/>
            <p14:sldId id="16451"/>
            <p14:sldId id="16452"/>
            <p14:sldId id="1658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吉靜如 調保室" initials="吉調"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000099"/>
    <a:srgbClr val="993300"/>
    <a:srgbClr val="0099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08" d="100"/>
          <a:sy n="108" d="100"/>
        </p:scale>
        <p:origin x="678" y="96"/>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notesViewPr>
    <p:cSldViewPr>
      <p:cViewPr varScale="1">
        <p:scale>
          <a:sx n="55" d="100"/>
          <a:sy n="55" d="100"/>
        </p:scale>
        <p:origin x="-187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AB094B-7C91-4997-8F2B-F86268FF1E7E}" type="doc">
      <dgm:prSet loTypeId="urn:microsoft.com/office/officeart/2005/8/layout/process1" loCatId="process" qsTypeId="urn:microsoft.com/office/officeart/2005/8/quickstyle/3d3" qsCatId="3D" csTypeId="urn:microsoft.com/office/officeart/2005/8/colors/accent1_2" csCatId="accent1" phldr="1"/>
      <dgm:spPr/>
    </dgm:pt>
    <dgm:pt modelId="{0598027B-DCDD-417C-9D72-02339F294EC9}">
      <dgm:prSet phldrT="[文字]"/>
      <dgm:spPr/>
      <dgm:t>
        <a:bodyPr/>
        <a:lstStyle/>
        <a:p>
          <a:r>
            <a:rPr lang="zh-TW" altLang="en-US" dirty="0"/>
            <a:t>知悉</a:t>
          </a:r>
        </a:p>
      </dgm:t>
    </dgm:pt>
    <dgm:pt modelId="{251E3143-58FF-4607-85A4-8F5E028475C2}" type="parTrans" cxnId="{5496FDB1-F469-4A39-A252-623A84779DB8}">
      <dgm:prSet/>
      <dgm:spPr/>
      <dgm:t>
        <a:bodyPr/>
        <a:lstStyle/>
        <a:p>
          <a:endParaRPr lang="zh-TW" altLang="en-US"/>
        </a:p>
      </dgm:t>
    </dgm:pt>
    <dgm:pt modelId="{45CF4B47-4A00-460E-A7FE-E259444B7D32}" type="sibTrans" cxnId="{5496FDB1-F469-4A39-A252-623A84779DB8}">
      <dgm:prSet/>
      <dgm:spPr/>
      <dgm:t>
        <a:bodyPr/>
        <a:lstStyle/>
        <a:p>
          <a:endParaRPr lang="zh-TW" altLang="en-US"/>
        </a:p>
      </dgm:t>
    </dgm:pt>
    <dgm:pt modelId="{187D7B6C-796D-4D2F-B47B-E307AD7E2071}">
      <dgm:prSet phldrT="[文字]"/>
      <dgm:spPr/>
      <dgm:t>
        <a:bodyPr/>
        <a:lstStyle/>
        <a:p>
          <a:r>
            <a:rPr lang="zh-TW" altLang="en-US" dirty="0"/>
            <a:t>介入</a:t>
          </a:r>
        </a:p>
      </dgm:t>
    </dgm:pt>
    <dgm:pt modelId="{1289A5AA-9D6A-484A-A5F0-1A68E9032EFD}" type="parTrans" cxnId="{00746C8D-F326-491B-8E85-E2673B86F4C0}">
      <dgm:prSet/>
      <dgm:spPr/>
      <dgm:t>
        <a:bodyPr/>
        <a:lstStyle/>
        <a:p>
          <a:endParaRPr lang="zh-TW" altLang="en-US"/>
        </a:p>
      </dgm:t>
    </dgm:pt>
    <dgm:pt modelId="{1C8720F9-8868-488D-ABA1-15719FB2F0EF}" type="sibTrans" cxnId="{00746C8D-F326-491B-8E85-E2673B86F4C0}">
      <dgm:prSet/>
      <dgm:spPr/>
      <dgm:t>
        <a:bodyPr/>
        <a:lstStyle/>
        <a:p>
          <a:endParaRPr lang="zh-TW" altLang="en-US"/>
        </a:p>
      </dgm:t>
    </dgm:pt>
    <dgm:pt modelId="{8E316707-4464-4D9E-817B-262E1731CBE3}">
      <dgm:prSet phldrT="[文字]"/>
      <dgm:spPr/>
      <dgm:t>
        <a:bodyPr/>
        <a:lstStyle/>
        <a:p>
          <a:r>
            <a:rPr lang="zh-TW" altLang="en-US" dirty="0"/>
            <a:t>確認事證</a:t>
          </a:r>
        </a:p>
      </dgm:t>
    </dgm:pt>
    <dgm:pt modelId="{36593A9D-EC3A-4667-B76B-E6CDA5187ACC}" type="parTrans" cxnId="{8DA4A3FC-4662-48D0-9B60-6C59DD2FB61A}">
      <dgm:prSet/>
      <dgm:spPr/>
      <dgm:t>
        <a:bodyPr/>
        <a:lstStyle/>
        <a:p>
          <a:endParaRPr lang="zh-TW" altLang="en-US"/>
        </a:p>
      </dgm:t>
    </dgm:pt>
    <dgm:pt modelId="{EC544B06-F726-4CF9-AACC-072A8EB0D301}" type="sibTrans" cxnId="{8DA4A3FC-4662-48D0-9B60-6C59DD2FB61A}">
      <dgm:prSet/>
      <dgm:spPr/>
      <dgm:t>
        <a:bodyPr/>
        <a:lstStyle/>
        <a:p>
          <a:endParaRPr lang="zh-TW" altLang="en-US"/>
        </a:p>
      </dgm:t>
    </dgm:pt>
    <dgm:pt modelId="{EE163996-3150-41C6-8129-05C04B4938B3}" type="pres">
      <dgm:prSet presAssocID="{9BAB094B-7C91-4997-8F2B-F86268FF1E7E}" presName="Name0" presStyleCnt="0">
        <dgm:presLayoutVars>
          <dgm:dir/>
          <dgm:resizeHandles val="exact"/>
        </dgm:presLayoutVars>
      </dgm:prSet>
      <dgm:spPr/>
    </dgm:pt>
    <dgm:pt modelId="{2A8E6E3D-133A-4080-9D28-075FD53683FD}" type="pres">
      <dgm:prSet presAssocID="{0598027B-DCDD-417C-9D72-02339F294EC9}" presName="node" presStyleLbl="node1" presStyleIdx="0" presStyleCnt="3">
        <dgm:presLayoutVars>
          <dgm:bulletEnabled val="1"/>
        </dgm:presLayoutVars>
      </dgm:prSet>
      <dgm:spPr/>
      <dgm:t>
        <a:bodyPr/>
        <a:lstStyle/>
        <a:p>
          <a:endParaRPr lang="zh-TW" altLang="en-US"/>
        </a:p>
      </dgm:t>
    </dgm:pt>
    <dgm:pt modelId="{BFC61A52-CB74-4CF8-B623-490EFB3DFDD6}" type="pres">
      <dgm:prSet presAssocID="{45CF4B47-4A00-460E-A7FE-E259444B7D32}" presName="sibTrans" presStyleLbl="sibTrans2D1" presStyleIdx="0" presStyleCnt="2"/>
      <dgm:spPr/>
      <dgm:t>
        <a:bodyPr/>
        <a:lstStyle/>
        <a:p>
          <a:endParaRPr lang="zh-TW" altLang="en-US"/>
        </a:p>
      </dgm:t>
    </dgm:pt>
    <dgm:pt modelId="{C26191DE-4CD0-414D-A325-B1266DB318B2}" type="pres">
      <dgm:prSet presAssocID="{45CF4B47-4A00-460E-A7FE-E259444B7D32}" presName="connectorText" presStyleLbl="sibTrans2D1" presStyleIdx="0" presStyleCnt="2"/>
      <dgm:spPr/>
      <dgm:t>
        <a:bodyPr/>
        <a:lstStyle/>
        <a:p>
          <a:endParaRPr lang="zh-TW" altLang="en-US"/>
        </a:p>
      </dgm:t>
    </dgm:pt>
    <dgm:pt modelId="{3E7315A6-CCE6-4A66-B453-F87F686A7F7B}" type="pres">
      <dgm:prSet presAssocID="{187D7B6C-796D-4D2F-B47B-E307AD7E2071}" presName="node" presStyleLbl="node1" presStyleIdx="1" presStyleCnt="3">
        <dgm:presLayoutVars>
          <dgm:bulletEnabled val="1"/>
        </dgm:presLayoutVars>
      </dgm:prSet>
      <dgm:spPr/>
      <dgm:t>
        <a:bodyPr/>
        <a:lstStyle/>
        <a:p>
          <a:endParaRPr lang="zh-TW" altLang="en-US"/>
        </a:p>
      </dgm:t>
    </dgm:pt>
    <dgm:pt modelId="{F88B672F-8E6D-4603-9B81-7C203952E80D}" type="pres">
      <dgm:prSet presAssocID="{1C8720F9-8868-488D-ABA1-15719FB2F0EF}" presName="sibTrans" presStyleLbl="sibTrans2D1" presStyleIdx="1" presStyleCnt="2"/>
      <dgm:spPr/>
      <dgm:t>
        <a:bodyPr/>
        <a:lstStyle/>
        <a:p>
          <a:endParaRPr lang="zh-TW" altLang="en-US"/>
        </a:p>
      </dgm:t>
    </dgm:pt>
    <dgm:pt modelId="{4AAC36FE-9287-426D-9B63-C15444F60071}" type="pres">
      <dgm:prSet presAssocID="{1C8720F9-8868-488D-ABA1-15719FB2F0EF}" presName="connectorText" presStyleLbl="sibTrans2D1" presStyleIdx="1" presStyleCnt="2"/>
      <dgm:spPr/>
      <dgm:t>
        <a:bodyPr/>
        <a:lstStyle/>
        <a:p>
          <a:endParaRPr lang="zh-TW" altLang="en-US"/>
        </a:p>
      </dgm:t>
    </dgm:pt>
    <dgm:pt modelId="{D1FD90B6-4449-46C2-BCE0-9FBDC476D890}" type="pres">
      <dgm:prSet presAssocID="{8E316707-4464-4D9E-817B-262E1731CBE3}" presName="node" presStyleLbl="node1" presStyleIdx="2" presStyleCnt="3">
        <dgm:presLayoutVars>
          <dgm:bulletEnabled val="1"/>
        </dgm:presLayoutVars>
      </dgm:prSet>
      <dgm:spPr/>
      <dgm:t>
        <a:bodyPr/>
        <a:lstStyle/>
        <a:p>
          <a:endParaRPr lang="zh-TW" altLang="en-US"/>
        </a:p>
      </dgm:t>
    </dgm:pt>
  </dgm:ptLst>
  <dgm:cxnLst>
    <dgm:cxn modelId="{00746C8D-F326-491B-8E85-E2673B86F4C0}" srcId="{9BAB094B-7C91-4997-8F2B-F86268FF1E7E}" destId="{187D7B6C-796D-4D2F-B47B-E307AD7E2071}" srcOrd="1" destOrd="0" parTransId="{1289A5AA-9D6A-484A-A5F0-1A68E9032EFD}" sibTransId="{1C8720F9-8868-488D-ABA1-15719FB2F0EF}"/>
    <dgm:cxn modelId="{CC478E58-2BF2-4B25-9B9B-EBC5788E93FD}" type="presOf" srcId="{0598027B-DCDD-417C-9D72-02339F294EC9}" destId="{2A8E6E3D-133A-4080-9D28-075FD53683FD}" srcOrd="0" destOrd="0" presId="urn:microsoft.com/office/officeart/2005/8/layout/process1"/>
    <dgm:cxn modelId="{71E2D355-35AF-4405-94CB-91A3115BA838}" type="presOf" srcId="{187D7B6C-796D-4D2F-B47B-E307AD7E2071}" destId="{3E7315A6-CCE6-4A66-B453-F87F686A7F7B}" srcOrd="0" destOrd="0" presId="urn:microsoft.com/office/officeart/2005/8/layout/process1"/>
    <dgm:cxn modelId="{E5DA1D7D-12DA-494C-B9F1-766BA7EA8691}" type="presOf" srcId="{45CF4B47-4A00-460E-A7FE-E259444B7D32}" destId="{C26191DE-4CD0-414D-A325-B1266DB318B2}" srcOrd="1" destOrd="0" presId="urn:microsoft.com/office/officeart/2005/8/layout/process1"/>
    <dgm:cxn modelId="{8DA4A3FC-4662-48D0-9B60-6C59DD2FB61A}" srcId="{9BAB094B-7C91-4997-8F2B-F86268FF1E7E}" destId="{8E316707-4464-4D9E-817B-262E1731CBE3}" srcOrd="2" destOrd="0" parTransId="{36593A9D-EC3A-4667-B76B-E6CDA5187ACC}" sibTransId="{EC544B06-F726-4CF9-AACC-072A8EB0D301}"/>
    <dgm:cxn modelId="{5496FDB1-F469-4A39-A252-623A84779DB8}" srcId="{9BAB094B-7C91-4997-8F2B-F86268FF1E7E}" destId="{0598027B-DCDD-417C-9D72-02339F294EC9}" srcOrd="0" destOrd="0" parTransId="{251E3143-58FF-4607-85A4-8F5E028475C2}" sibTransId="{45CF4B47-4A00-460E-A7FE-E259444B7D32}"/>
    <dgm:cxn modelId="{0EE4B9CD-02AF-496C-862B-5F8D825C2762}" type="presOf" srcId="{45CF4B47-4A00-460E-A7FE-E259444B7D32}" destId="{BFC61A52-CB74-4CF8-B623-490EFB3DFDD6}" srcOrd="0" destOrd="0" presId="urn:microsoft.com/office/officeart/2005/8/layout/process1"/>
    <dgm:cxn modelId="{358D76AD-89E0-47EC-8179-BA0A32977195}" type="presOf" srcId="{1C8720F9-8868-488D-ABA1-15719FB2F0EF}" destId="{4AAC36FE-9287-426D-9B63-C15444F60071}" srcOrd="1" destOrd="0" presId="urn:microsoft.com/office/officeart/2005/8/layout/process1"/>
    <dgm:cxn modelId="{7095CF40-28D6-4773-84DE-6848E3CEF461}" type="presOf" srcId="{1C8720F9-8868-488D-ABA1-15719FB2F0EF}" destId="{F88B672F-8E6D-4603-9B81-7C203952E80D}" srcOrd="0" destOrd="0" presId="urn:microsoft.com/office/officeart/2005/8/layout/process1"/>
    <dgm:cxn modelId="{AC89D706-20C2-4217-8078-1ADD6183AD4D}" type="presOf" srcId="{9BAB094B-7C91-4997-8F2B-F86268FF1E7E}" destId="{EE163996-3150-41C6-8129-05C04B4938B3}" srcOrd="0" destOrd="0" presId="urn:microsoft.com/office/officeart/2005/8/layout/process1"/>
    <dgm:cxn modelId="{90200658-57EE-48DB-A949-24796983BB13}" type="presOf" srcId="{8E316707-4464-4D9E-817B-262E1731CBE3}" destId="{D1FD90B6-4449-46C2-BCE0-9FBDC476D890}" srcOrd="0" destOrd="0" presId="urn:microsoft.com/office/officeart/2005/8/layout/process1"/>
    <dgm:cxn modelId="{BE3117D4-DC81-4B57-A08A-01E92D4D1198}" type="presParOf" srcId="{EE163996-3150-41C6-8129-05C04B4938B3}" destId="{2A8E6E3D-133A-4080-9D28-075FD53683FD}" srcOrd="0" destOrd="0" presId="urn:microsoft.com/office/officeart/2005/8/layout/process1"/>
    <dgm:cxn modelId="{2604D1AD-8311-4F96-BC6A-BFFA09A18683}" type="presParOf" srcId="{EE163996-3150-41C6-8129-05C04B4938B3}" destId="{BFC61A52-CB74-4CF8-B623-490EFB3DFDD6}" srcOrd="1" destOrd="0" presId="urn:microsoft.com/office/officeart/2005/8/layout/process1"/>
    <dgm:cxn modelId="{ED6C4012-797B-47A5-B81F-15FFF237464F}" type="presParOf" srcId="{BFC61A52-CB74-4CF8-B623-490EFB3DFDD6}" destId="{C26191DE-4CD0-414D-A325-B1266DB318B2}" srcOrd="0" destOrd="0" presId="urn:microsoft.com/office/officeart/2005/8/layout/process1"/>
    <dgm:cxn modelId="{E81EA82E-4D67-4EF8-B518-E2C78E071A42}" type="presParOf" srcId="{EE163996-3150-41C6-8129-05C04B4938B3}" destId="{3E7315A6-CCE6-4A66-B453-F87F686A7F7B}" srcOrd="2" destOrd="0" presId="urn:microsoft.com/office/officeart/2005/8/layout/process1"/>
    <dgm:cxn modelId="{CC531265-5F1A-45B7-A703-F60296A04195}" type="presParOf" srcId="{EE163996-3150-41C6-8129-05C04B4938B3}" destId="{F88B672F-8E6D-4603-9B81-7C203952E80D}" srcOrd="3" destOrd="0" presId="urn:microsoft.com/office/officeart/2005/8/layout/process1"/>
    <dgm:cxn modelId="{D020D1F1-702E-4C9A-A435-076CC04CC437}" type="presParOf" srcId="{F88B672F-8E6D-4603-9B81-7C203952E80D}" destId="{4AAC36FE-9287-426D-9B63-C15444F60071}" srcOrd="0" destOrd="0" presId="urn:microsoft.com/office/officeart/2005/8/layout/process1"/>
    <dgm:cxn modelId="{F7628379-3147-4E9C-BDC9-C37268DB4CE4}" type="presParOf" srcId="{EE163996-3150-41C6-8129-05C04B4938B3}" destId="{D1FD90B6-4449-46C2-BCE0-9FBDC476D890}"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00136EA-234B-4870-B7A3-E582A7AF578D}" type="doc">
      <dgm:prSet loTypeId="urn:microsoft.com/office/officeart/2005/8/layout/process1" loCatId="process" qsTypeId="urn:microsoft.com/office/officeart/2005/8/quickstyle/simple4" qsCatId="simple" csTypeId="urn:microsoft.com/office/officeart/2005/8/colors/accent1_2" csCatId="accent1" phldr="1"/>
      <dgm:spPr/>
    </dgm:pt>
    <dgm:pt modelId="{CC9FB621-9F5D-4F0D-9A2D-8BB5B38E5234}">
      <dgm:prSet phldrT="[文字]"/>
      <dgm:spPr/>
      <dgm:t>
        <a:bodyPr/>
        <a:lstStyle/>
        <a:p>
          <a:r>
            <a:rPr lang="zh-TW" altLang="en-US" dirty="0"/>
            <a:t>事證確認的依據</a:t>
          </a:r>
        </a:p>
      </dgm:t>
    </dgm:pt>
    <dgm:pt modelId="{4823EBC8-9F87-479F-882A-CFFA0CD7ADA9}" type="parTrans" cxnId="{BD9BE9AD-EC79-40C5-8E1C-98BDFE28CF23}">
      <dgm:prSet/>
      <dgm:spPr/>
      <dgm:t>
        <a:bodyPr/>
        <a:lstStyle/>
        <a:p>
          <a:endParaRPr lang="zh-TW" altLang="en-US"/>
        </a:p>
      </dgm:t>
    </dgm:pt>
    <dgm:pt modelId="{BA37D4EE-ED4E-4C02-B912-1F08AE94FFAF}" type="sibTrans" cxnId="{BD9BE9AD-EC79-40C5-8E1C-98BDFE28CF23}">
      <dgm:prSet/>
      <dgm:spPr/>
      <dgm:t>
        <a:bodyPr/>
        <a:lstStyle/>
        <a:p>
          <a:endParaRPr lang="zh-TW" altLang="en-US"/>
        </a:p>
      </dgm:t>
    </dgm:pt>
    <dgm:pt modelId="{7ABF6288-51CB-4253-A4B3-29CEC58D9904}">
      <dgm:prSet phldrT="[文字]"/>
      <dgm:spPr/>
      <dgm:t>
        <a:bodyPr/>
        <a:lstStyle/>
        <a:p>
          <a:r>
            <a:rPr lang="zh-TW" altLang="en-US" dirty="0"/>
            <a:t>事件</a:t>
          </a:r>
          <a:endParaRPr lang="en-US" altLang="zh-TW" dirty="0"/>
        </a:p>
        <a:p>
          <a:r>
            <a:rPr lang="zh-TW" altLang="en-US" dirty="0"/>
            <a:t>陳述書</a:t>
          </a:r>
        </a:p>
      </dgm:t>
    </dgm:pt>
    <dgm:pt modelId="{8A9DF00B-8AB8-4F5C-8A55-9925E441B9B2}" type="parTrans" cxnId="{846DCD02-ADA2-41D6-BC49-9F90952A46AF}">
      <dgm:prSet/>
      <dgm:spPr/>
      <dgm:t>
        <a:bodyPr/>
        <a:lstStyle/>
        <a:p>
          <a:endParaRPr lang="zh-TW" altLang="en-US"/>
        </a:p>
      </dgm:t>
    </dgm:pt>
    <dgm:pt modelId="{89FD3711-FC02-4218-AA75-B73B21EEC822}" type="sibTrans" cxnId="{846DCD02-ADA2-41D6-BC49-9F90952A46AF}">
      <dgm:prSet/>
      <dgm:spPr/>
      <dgm:t>
        <a:bodyPr/>
        <a:lstStyle/>
        <a:p>
          <a:endParaRPr lang="zh-TW" altLang="en-US"/>
        </a:p>
      </dgm:t>
    </dgm:pt>
    <dgm:pt modelId="{9B5105E9-D4DD-4E95-B930-651664567B15}" type="pres">
      <dgm:prSet presAssocID="{C00136EA-234B-4870-B7A3-E582A7AF578D}" presName="Name0" presStyleCnt="0">
        <dgm:presLayoutVars>
          <dgm:dir/>
          <dgm:resizeHandles val="exact"/>
        </dgm:presLayoutVars>
      </dgm:prSet>
      <dgm:spPr/>
    </dgm:pt>
    <dgm:pt modelId="{802F1C14-9BD8-44B0-8CCD-67EAA607826B}" type="pres">
      <dgm:prSet presAssocID="{CC9FB621-9F5D-4F0D-9A2D-8BB5B38E5234}" presName="node" presStyleLbl="node1" presStyleIdx="0" presStyleCnt="2">
        <dgm:presLayoutVars>
          <dgm:bulletEnabled val="1"/>
        </dgm:presLayoutVars>
      </dgm:prSet>
      <dgm:spPr/>
      <dgm:t>
        <a:bodyPr/>
        <a:lstStyle/>
        <a:p>
          <a:endParaRPr lang="zh-TW" altLang="en-US"/>
        </a:p>
      </dgm:t>
    </dgm:pt>
    <dgm:pt modelId="{33CE5E90-8E61-489C-B28C-0DF1D8126821}" type="pres">
      <dgm:prSet presAssocID="{BA37D4EE-ED4E-4C02-B912-1F08AE94FFAF}" presName="sibTrans" presStyleLbl="sibTrans2D1" presStyleIdx="0" presStyleCnt="1"/>
      <dgm:spPr/>
      <dgm:t>
        <a:bodyPr/>
        <a:lstStyle/>
        <a:p>
          <a:endParaRPr lang="zh-TW" altLang="en-US"/>
        </a:p>
      </dgm:t>
    </dgm:pt>
    <dgm:pt modelId="{EAD035EC-09DF-40E4-869B-59B221B97CBF}" type="pres">
      <dgm:prSet presAssocID="{BA37D4EE-ED4E-4C02-B912-1F08AE94FFAF}" presName="connectorText" presStyleLbl="sibTrans2D1" presStyleIdx="0" presStyleCnt="1"/>
      <dgm:spPr/>
      <dgm:t>
        <a:bodyPr/>
        <a:lstStyle/>
        <a:p>
          <a:endParaRPr lang="zh-TW" altLang="en-US"/>
        </a:p>
      </dgm:t>
    </dgm:pt>
    <dgm:pt modelId="{646F674F-19B8-4E9E-B802-7A8AD86C5C8A}" type="pres">
      <dgm:prSet presAssocID="{7ABF6288-51CB-4253-A4B3-29CEC58D9904}" presName="node" presStyleLbl="node1" presStyleIdx="1" presStyleCnt="2">
        <dgm:presLayoutVars>
          <dgm:bulletEnabled val="1"/>
        </dgm:presLayoutVars>
      </dgm:prSet>
      <dgm:spPr/>
      <dgm:t>
        <a:bodyPr/>
        <a:lstStyle/>
        <a:p>
          <a:endParaRPr lang="zh-TW" altLang="en-US"/>
        </a:p>
      </dgm:t>
    </dgm:pt>
  </dgm:ptLst>
  <dgm:cxnLst>
    <dgm:cxn modelId="{961B3233-A40E-44C0-886F-755BEF4AB338}" type="presOf" srcId="{7ABF6288-51CB-4253-A4B3-29CEC58D9904}" destId="{646F674F-19B8-4E9E-B802-7A8AD86C5C8A}" srcOrd="0" destOrd="0" presId="urn:microsoft.com/office/officeart/2005/8/layout/process1"/>
    <dgm:cxn modelId="{E5EDC007-1D0C-4FD2-B010-68C536FC65D7}" type="presOf" srcId="{C00136EA-234B-4870-B7A3-E582A7AF578D}" destId="{9B5105E9-D4DD-4E95-B930-651664567B15}" srcOrd="0" destOrd="0" presId="urn:microsoft.com/office/officeart/2005/8/layout/process1"/>
    <dgm:cxn modelId="{BD9BE9AD-EC79-40C5-8E1C-98BDFE28CF23}" srcId="{C00136EA-234B-4870-B7A3-E582A7AF578D}" destId="{CC9FB621-9F5D-4F0D-9A2D-8BB5B38E5234}" srcOrd="0" destOrd="0" parTransId="{4823EBC8-9F87-479F-882A-CFFA0CD7ADA9}" sibTransId="{BA37D4EE-ED4E-4C02-B912-1F08AE94FFAF}"/>
    <dgm:cxn modelId="{846DCD02-ADA2-41D6-BC49-9F90952A46AF}" srcId="{C00136EA-234B-4870-B7A3-E582A7AF578D}" destId="{7ABF6288-51CB-4253-A4B3-29CEC58D9904}" srcOrd="1" destOrd="0" parTransId="{8A9DF00B-8AB8-4F5C-8A55-9925E441B9B2}" sibTransId="{89FD3711-FC02-4218-AA75-B73B21EEC822}"/>
    <dgm:cxn modelId="{93C3233D-24BA-42D0-9D65-423FF560465A}" type="presOf" srcId="{BA37D4EE-ED4E-4C02-B912-1F08AE94FFAF}" destId="{33CE5E90-8E61-489C-B28C-0DF1D8126821}" srcOrd="0" destOrd="0" presId="urn:microsoft.com/office/officeart/2005/8/layout/process1"/>
    <dgm:cxn modelId="{E546750D-B1B2-4706-BE7F-6D3A6970BD6E}" type="presOf" srcId="{CC9FB621-9F5D-4F0D-9A2D-8BB5B38E5234}" destId="{802F1C14-9BD8-44B0-8CCD-67EAA607826B}" srcOrd="0" destOrd="0" presId="urn:microsoft.com/office/officeart/2005/8/layout/process1"/>
    <dgm:cxn modelId="{CD9DB110-AFB0-4B2E-B4FC-CB8C65DEE794}" type="presOf" srcId="{BA37D4EE-ED4E-4C02-B912-1F08AE94FFAF}" destId="{EAD035EC-09DF-40E4-869B-59B221B97CBF}" srcOrd="1" destOrd="0" presId="urn:microsoft.com/office/officeart/2005/8/layout/process1"/>
    <dgm:cxn modelId="{3D1E378D-66D2-4257-B639-B1C890BE4426}" type="presParOf" srcId="{9B5105E9-D4DD-4E95-B930-651664567B15}" destId="{802F1C14-9BD8-44B0-8CCD-67EAA607826B}" srcOrd="0" destOrd="0" presId="urn:microsoft.com/office/officeart/2005/8/layout/process1"/>
    <dgm:cxn modelId="{964021D8-57CD-4563-9D8F-FD6678AFA47F}" type="presParOf" srcId="{9B5105E9-D4DD-4E95-B930-651664567B15}" destId="{33CE5E90-8E61-489C-B28C-0DF1D8126821}" srcOrd="1" destOrd="0" presId="urn:microsoft.com/office/officeart/2005/8/layout/process1"/>
    <dgm:cxn modelId="{5C54DB8C-73E0-4770-B742-0423EA57284F}" type="presParOf" srcId="{33CE5E90-8E61-489C-B28C-0DF1D8126821}" destId="{EAD035EC-09DF-40E4-869B-59B221B97CBF}" srcOrd="0" destOrd="0" presId="urn:microsoft.com/office/officeart/2005/8/layout/process1"/>
    <dgm:cxn modelId="{7DC0BDD0-4612-426B-BCC6-611D101B1415}" type="presParOf" srcId="{9B5105E9-D4DD-4E95-B930-651664567B15}" destId="{646F674F-19B8-4E9E-B802-7A8AD86C5C8A}"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CE2409B-1654-43DE-B641-6C4C216492E3}" type="datetimeFigureOut">
              <a:rPr lang="zh-TW" altLang="en-US" smtClean="0"/>
              <a:pPr/>
              <a:t>2025/5/26</a:t>
            </a:fld>
            <a:endParaRPr lang="zh-TW" altLang="en-US"/>
          </a:p>
        </p:txBody>
      </p:sp>
      <p:sp>
        <p:nvSpPr>
          <p:cNvPr id="4" name="頁尾版面配置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9C164A5-2B04-424E-A457-CBB7A599F198}" type="slidenum">
              <a:rPr lang="zh-TW" altLang="en-US" smtClean="0"/>
              <a:pPr/>
              <a:t>‹#›</a:t>
            </a:fld>
            <a:endParaRPr lang="zh-TW" altLang="en-US"/>
          </a:p>
        </p:txBody>
      </p:sp>
    </p:spTree>
    <p:extLst>
      <p:ext uri="{BB962C8B-B14F-4D97-AF65-F5344CB8AC3E}">
        <p14:creationId xmlns:p14="http://schemas.microsoft.com/office/powerpoint/2010/main" val="4466254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1466FBC9-4AA5-45C0-B85A-CA0FC0C9CB36}" type="datetimeFigureOut">
              <a:rPr lang="zh-TW" altLang="en-US"/>
              <a:pPr>
                <a:defRPr/>
              </a:pPr>
              <a:t>2025/5/26</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091E6ED3-44C8-4A9D-AACB-C3C9B3AD33BE}" type="slidenum">
              <a:rPr lang="zh-TW" altLang="en-US"/>
              <a:pPr>
                <a:defRPr/>
              </a:pPr>
              <a:t>‹#›</a:t>
            </a:fld>
            <a:endParaRPr lang="zh-TW" altLang="en-US"/>
          </a:p>
        </p:txBody>
      </p:sp>
    </p:spTree>
    <p:extLst>
      <p:ext uri="{BB962C8B-B14F-4D97-AF65-F5344CB8AC3E}">
        <p14:creationId xmlns:p14="http://schemas.microsoft.com/office/powerpoint/2010/main" val="29719387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914400" y="2130426"/>
            <a:ext cx="10363200" cy="1470025"/>
          </a:xfrm>
        </p:spPr>
        <p:txBody>
          <a:bodyPr/>
          <a:lstStyle>
            <a:lvl1pPr>
              <a:defRPr sz="5400"/>
            </a:lvl1pPr>
          </a:lstStyle>
          <a:p>
            <a:r>
              <a:rPr lang="zh-TW" altLang="en-US" dirty="0"/>
              <a:t>按一下以編輯母片標題樣式</a:t>
            </a:r>
          </a:p>
        </p:txBody>
      </p:sp>
      <p:sp>
        <p:nvSpPr>
          <p:cNvPr id="3" name="副標題 2"/>
          <p:cNvSpPr>
            <a:spLocks noGrp="1"/>
          </p:cNvSpPr>
          <p:nvPr>
            <p:ph type="subTitle" idx="1"/>
          </p:nvPr>
        </p:nvSpPr>
        <p:spPr>
          <a:xfrm>
            <a:off x="1828800" y="3886200"/>
            <a:ext cx="8534400" cy="1752600"/>
          </a:xfrm>
          <a:solidFill>
            <a:schemeClr val="bg1"/>
          </a:solidFill>
          <a:ln>
            <a:solidFill>
              <a:schemeClr val="bg1"/>
            </a:solidFill>
          </a:ln>
        </p:spPr>
        <p:txBody>
          <a:bodyPr/>
          <a:lstStyle>
            <a:lvl1pPr marL="0" indent="0" algn="ctr">
              <a:buNone/>
              <a:defRPr sz="3600" b="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dirty="0"/>
              <a:t>按一下以編輯母片副標題樣式</a:t>
            </a:r>
          </a:p>
        </p:txBody>
      </p:sp>
      <p:sp>
        <p:nvSpPr>
          <p:cNvPr id="4" name="日期版面配置區 3"/>
          <p:cNvSpPr>
            <a:spLocks noGrp="1"/>
          </p:cNvSpPr>
          <p:nvPr>
            <p:ph type="dt" sz="half" idx="10"/>
          </p:nvPr>
        </p:nvSpPr>
        <p:spPr/>
        <p:txBody>
          <a:bodyPr/>
          <a:lstStyle>
            <a:lvl1pPr>
              <a:defRPr/>
            </a:lvl1pPr>
          </a:lstStyle>
          <a:p>
            <a:pPr>
              <a:defRPr/>
            </a:pPr>
            <a:fld id="{6866E891-E047-4C6C-B7FA-E72C7ECD802D}" type="datetimeFigureOut">
              <a:rPr lang="zh-TW" altLang="en-US"/>
              <a:pPr>
                <a:defRPr/>
              </a:pPr>
              <a:t>2025/5/26</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04ADF0D3-F4D4-4D97-8447-6DDE08D11D32}" type="slidenum">
              <a:rPr lang="zh-TW" altLang="en-US"/>
              <a:pPr>
                <a:defRPr/>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EF5A0734-88B3-43C8-A6A5-F556404461A3}" type="datetimeFigureOut">
              <a:rPr lang="zh-TW" altLang="en-US"/>
              <a:pPr>
                <a:defRPr/>
              </a:pPr>
              <a:t>2025/5/26</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297636F9-AFDD-4A78-AAFC-21C5BB3C66BC}" type="slidenum">
              <a:rPr lang="zh-TW" altLang="en-US"/>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839200" y="274639"/>
            <a:ext cx="27432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609600" y="274639"/>
            <a:ext cx="80264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475D5902-F379-4363-BEE5-CB74A8D97663}" type="datetimeFigureOut">
              <a:rPr lang="zh-TW" altLang="en-US"/>
              <a:pPr>
                <a:defRPr/>
              </a:pPr>
              <a:t>2025/5/26</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69BCF228-ACB0-4F9B-97A4-58454E251363}" type="slidenum">
              <a:rPr lang="zh-TW" altLang="en-US"/>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sz="4800"/>
            </a:lvl1pPr>
          </a:lstStyle>
          <a:p>
            <a:r>
              <a:rPr lang="zh-TW" altLang="en-US" dirty="0"/>
              <a:t>按一下以編輯母片標題樣式</a:t>
            </a:r>
          </a:p>
        </p:txBody>
      </p:sp>
      <p:sp>
        <p:nvSpPr>
          <p:cNvPr id="3" name="內容版面配置區 2"/>
          <p:cNvSpPr>
            <a:spLocks noGrp="1"/>
          </p:cNvSpPr>
          <p:nvPr>
            <p:ph idx="1"/>
          </p:nvPr>
        </p:nvSpPr>
        <p:spPr/>
        <p:txBody>
          <a:bodyPr/>
          <a:lstStyle>
            <a:lvl1pPr>
              <a:defRPr sz="3600"/>
            </a:lvl1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日期版面配置區 3"/>
          <p:cNvSpPr>
            <a:spLocks noGrp="1"/>
          </p:cNvSpPr>
          <p:nvPr>
            <p:ph type="dt" sz="half" idx="10"/>
          </p:nvPr>
        </p:nvSpPr>
        <p:spPr/>
        <p:txBody>
          <a:bodyPr/>
          <a:lstStyle>
            <a:lvl1pPr>
              <a:defRPr/>
            </a:lvl1pPr>
          </a:lstStyle>
          <a:p>
            <a:pPr>
              <a:defRPr/>
            </a:pPr>
            <a:fld id="{4CD152D7-D445-46BC-BE39-D75FC1AD6828}" type="datetimeFigureOut">
              <a:rPr lang="zh-TW" altLang="en-US"/>
              <a:pPr>
                <a:defRPr/>
              </a:pPr>
              <a:t>2025/5/26</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656E41FC-36E2-4526-9A3E-096A117EBD25}"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lvl1pPr>
              <a:defRPr/>
            </a:lvl1pPr>
          </a:lstStyle>
          <a:p>
            <a:pPr>
              <a:defRPr/>
            </a:pPr>
            <a:fld id="{1276A5D2-DB1A-456F-B99C-456D7A9BFAA2}" type="datetimeFigureOut">
              <a:rPr lang="zh-TW" altLang="en-US"/>
              <a:pPr>
                <a:defRPr/>
              </a:pPr>
              <a:t>2025/5/26</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C1100683-F92F-41E8-B5C2-15875769F5E2}" type="slidenum">
              <a:rPr lang="zh-TW" altLang="en-US"/>
              <a:pPr>
                <a:defRPr/>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3"/>
          <p:cNvSpPr>
            <a:spLocks noGrp="1"/>
          </p:cNvSpPr>
          <p:nvPr>
            <p:ph type="dt" sz="half" idx="10"/>
          </p:nvPr>
        </p:nvSpPr>
        <p:spPr/>
        <p:txBody>
          <a:bodyPr/>
          <a:lstStyle>
            <a:lvl1pPr>
              <a:defRPr/>
            </a:lvl1pPr>
          </a:lstStyle>
          <a:p>
            <a:pPr>
              <a:defRPr/>
            </a:pPr>
            <a:fld id="{723014D6-4170-4D9E-B116-3A95998B965C}" type="datetimeFigureOut">
              <a:rPr lang="zh-TW" altLang="en-US"/>
              <a:pPr>
                <a:defRPr/>
              </a:pPr>
              <a:t>2025/5/26</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B9ADE010-30DB-48F9-B263-C74D0F1AB07C}"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3"/>
          <p:cNvSpPr>
            <a:spLocks noGrp="1"/>
          </p:cNvSpPr>
          <p:nvPr>
            <p:ph type="dt" sz="half" idx="10"/>
          </p:nvPr>
        </p:nvSpPr>
        <p:spPr/>
        <p:txBody>
          <a:bodyPr/>
          <a:lstStyle>
            <a:lvl1pPr>
              <a:defRPr/>
            </a:lvl1pPr>
          </a:lstStyle>
          <a:p>
            <a:pPr>
              <a:defRPr/>
            </a:pPr>
            <a:fld id="{85619151-B57F-4801-B042-3E09DCA994BE}" type="datetimeFigureOut">
              <a:rPr lang="zh-TW" altLang="en-US"/>
              <a:pPr>
                <a:defRPr/>
              </a:pPr>
              <a:t>2025/5/26</a:t>
            </a:fld>
            <a:endParaRPr lang="zh-TW" altLang="en-US"/>
          </a:p>
        </p:txBody>
      </p:sp>
      <p:sp>
        <p:nvSpPr>
          <p:cNvPr id="8" name="頁尾版面配置區 4"/>
          <p:cNvSpPr>
            <a:spLocks noGrp="1"/>
          </p:cNvSpPr>
          <p:nvPr>
            <p:ph type="ftr" sz="quarter" idx="11"/>
          </p:nvPr>
        </p:nvSpPr>
        <p:spPr/>
        <p:txBody>
          <a:bodyPr/>
          <a:lstStyle>
            <a:lvl1pPr>
              <a:defRPr/>
            </a:lvl1pPr>
          </a:lstStyle>
          <a:p>
            <a:pPr>
              <a:defRPr/>
            </a:pPr>
            <a:endParaRPr lang="zh-TW" altLang="en-US"/>
          </a:p>
        </p:txBody>
      </p:sp>
      <p:sp>
        <p:nvSpPr>
          <p:cNvPr id="9" name="投影片編號版面配置區 5"/>
          <p:cNvSpPr>
            <a:spLocks noGrp="1"/>
          </p:cNvSpPr>
          <p:nvPr>
            <p:ph type="sldNum" sz="quarter" idx="12"/>
          </p:nvPr>
        </p:nvSpPr>
        <p:spPr/>
        <p:txBody>
          <a:bodyPr/>
          <a:lstStyle>
            <a:lvl1pPr>
              <a:defRPr/>
            </a:lvl1pPr>
          </a:lstStyle>
          <a:p>
            <a:pPr>
              <a:defRPr/>
            </a:pPr>
            <a:fld id="{36CE54F1-74FA-420A-8AE9-6628D2C5534B}"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3"/>
          <p:cNvSpPr>
            <a:spLocks noGrp="1"/>
          </p:cNvSpPr>
          <p:nvPr>
            <p:ph type="dt" sz="half" idx="10"/>
          </p:nvPr>
        </p:nvSpPr>
        <p:spPr/>
        <p:txBody>
          <a:bodyPr/>
          <a:lstStyle>
            <a:lvl1pPr>
              <a:defRPr/>
            </a:lvl1pPr>
          </a:lstStyle>
          <a:p>
            <a:pPr>
              <a:defRPr/>
            </a:pPr>
            <a:fld id="{C39BEDB8-37AF-4A5F-9838-8ECCA76FEECE}" type="datetimeFigureOut">
              <a:rPr lang="zh-TW" altLang="en-US"/>
              <a:pPr>
                <a:defRPr/>
              </a:pPr>
              <a:t>2025/5/26</a:t>
            </a:fld>
            <a:endParaRPr lang="zh-TW" altLang="en-US"/>
          </a:p>
        </p:txBody>
      </p:sp>
      <p:sp>
        <p:nvSpPr>
          <p:cNvPr id="4" name="頁尾版面配置區 4"/>
          <p:cNvSpPr>
            <a:spLocks noGrp="1"/>
          </p:cNvSpPr>
          <p:nvPr>
            <p:ph type="ftr" sz="quarter" idx="11"/>
          </p:nvPr>
        </p:nvSpPr>
        <p:spPr/>
        <p:txBody>
          <a:bodyPr/>
          <a:lstStyle>
            <a:lvl1pPr>
              <a:defRPr/>
            </a:lvl1pPr>
          </a:lstStyle>
          <a:p>
            <a:pPr>
              <a:defRPr/>
            </a:pPr>
            <a:endParaRPr lang="zh-TW" altLang="en-US"/>
          </a:p>
        </p:txBody>
      </p:sp>
      <p:sp>
        <p:nvSpPr>
          <p:cNvPr id="5" name="投影片編號版面配置區 5"/>
          <p:cNvSpPr>
            <a:spLocks noGrp="1"/>
          </p:cNvSpPr>
          <p:nvPr>
            <p:ph type="sldNum" sz="quarter" idx="12"/>
          </p:nvPr>
        </p:nvSpPr>
        <p:spPr/>
        <p:txBody>
          <a:bodyPr/>
          <a:lstStyle>
            <a:lvl1pPr>
              <a:defRPr/>
            </a:lvl1pPr>
          </a:lstStyle>
          <a:p>
            <a:pPr>
              <a:defRPr/>
            </a:pPr>
            <a:fld id="{3AE1E72D-8AC1-4AE2-A072-42A43525027D}"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fld id="{DE239CDF-E333-4FE6-8F82-B4BBC99BF952}" type="datetimeFigureOut">
              <a:rPr lang="zh-TW" altLang="en-US"/>
              <a:pPr>
                <a:defRPr/>
              </a:pPr>
              <a:t>2025/5/26</a:t>
            </a:fld>
            <a:endParaRPr lang="zh-TW" altLang="en-US"/>
          </a:p>
        </p:txBody>
      </p:sp>
      <p:sp>
        <p:nvSpPr>
          <p:cNvPr id="3" name="頁尾版面配置區 4"/>
          <p:cNvSpPr>
            <a:spLocks noGrp="1"/>
          </p:cNvSpPr>
          <p:nvPr>
            <p:ph type="ftr" sz="quarter" idx="11"/>
          </p:nvPr>
        </p:nvSpPr>
        <p:spPr/>
        <p:txBody>
          <a:bodyPr/>
          <a:lstStyle>
            <a:lvl1pPr>
              <a:defRPr/>
            </a:lvl1pPr>
          </a:lstStyle>
          <a:p>
            <a:pPr>
              <a:defRPr/>
            </a:pPr>
            <a:endParaRPr lang="zh-TW" altLang="en-US"/>
          </a:p>
        </p:txBody>
      </p:sp>
      <p:sp>
        <p:nvSpPr>
          <p:cNvPr id="4" name="投影片編號版面配置區 5"/>
          <p:cNvSpPr>
            <a:spLocks noGrp="1"/>
          </p:cNvSpPr>
          <p:nvPr>
            <p:ph type="sldNum" sz="quarter" idx="12"/>
          </p:nvPr>
        </p:nvSpPr>
        <p:spPr/>
        <p:txBody>
          <a:bodyPr/>
          <a:lstStyle>
            <a:lvl1pPr>
              <a:defRPr/>
            </a:lvl1pPr>
          </a:lstStyle>
          <a:p>
            <a:pPr>
              <a:defRPr/>
            </a:pPr>
            <a:fld id="{7D6DBBE8-F70E-434B-850A-14252CE837CF}" type="slidenum">
              <a:rPr lang="zh-TW" altLang="en-US"/>
              <a:pPr>
                <a:defRPr/>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F4CEC7E4-CF30-41BE-B810-E114A634E273}" type="datetimeFigureOut">
              <a:rPr lang="zh-TW" altLang="en-US"/>
              <a:pPr>
                <a:defRPr/>
              </a:pPr>
              <a:t>2025/5/26</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ECB0F248-E6D0-4A17-B599-99EF9B235935}" type="slidenum">
              <a:rPr lang="zh-TW" altLang="en-US"/>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CC8619F6-3E79-4167-8145-3683D0C50213}" type="datetimeFigureOut">
              <a:rPr lang="zh-TW" altLang="en-US"/>
              <a:pPr>
                <a:defRPr/>
              </a:pPr>
              <a:t>2025/5/26</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DF726741-55B2-443F-B00A-4F4949791DFE}" type="slidenum">
              <a:rPr lang="zh-TW" altLang="en-US"/>
              <a:pPr>
                <a:defRPr/>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文字版面配置區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日期版面配置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kumimoji="0" sz="1200">
                <a:solidFill>
                  <a:schemeClr val="tx1">
                    <a:tint val="75000"/>
                  </a:schemeClr>
                </a:solidFill>
                <a:latin typeface="+mn-lt"/>
                <a:ea typeface="+mn-ea"/>
              </a:defRPr>
            </a:lvl1pPr>
          </a:lstStyle>
          <a:p>
            <a:pPr>
              <a:defRPr/>
            </a:pPr>
            <a:fld id="{90DCC614-2E75-4C41-8797-601F891FEF98}" type="datetimeFigureOut">
              <a:rPr lang="zh-TW" altLang="en-US"/>
              <a:pPr>
                <a:defRPr/>
              </a:pPr>
              <a:t>2025/5/26</a:t>
            </a:fld>
            <a:endParaRPr lang="zh-TW" altLang="en-US"/>
          </a:p>
        </p:txBody>
      </p:sp>
      <p:sp>
        <p:nvSpPr>
          <p:cNvPr id="5" name="頁尾版面配置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kumimoji="0" sz="1200">
                <a:solidFill>
                  <a:schemeClr val="tx1">
                    <a:tint val="75000"/>
                  </a:schemeClr>
                </a:solidFill>
                <a:latin typeface="+mn-lt"/>
                <a:ea typeface="+mn-ea"/>
              </a:defRPr>
            </a:lvl1pPr>
          </a:lstStyle>
          <a:p>
            <a:pPr>
              <a:defRPr/>
            </a:pPr>
            <a:endParaRPr lang="zh-TW" altLang="en-US"/>
          </a:p>
        </p:txBody>
      </p:sp>
      <p:sp>
        <p:nvSpPr>
          <p:cNvPr id="6" name="投影片編號版面配置區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kumimoji="0" sz="1200">
                <a:solidFill>
                  <a:schemeClr val="tx1">
                    <a:tint val="75000"/>
                  </a:schemeClr>
                </a:solidFill>
                <a:latin typeface="+mn-lt"/>
                <a:ea typeface="+mn-ea"/>
              </a:defRPr>
            </a:lvl1pPr>
          </a:lstStyle>
          <a:p>
            <a:pPr>
              <a:defRPr/>
            </a:pPr>
            <a:fld id="{9C9A1B7D-07F4-4D35-A607-CCE98A9DAB0B}"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b="1" kern="12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b="1">
          <a:solidFill>
            <a:schemeClr val="tx1"/>
          </a:solidFill>
          <a:effectLst>
            <a:outerShdw blurRad="38100" dist="38100" dir="2700000" algn="tl">
              <a:srgbClr val="C0C0C0"/>
            </a:outerShdw>
          </a:effectLst>
          <a:latin typeface="Constantia" pitchFamily="18" charset="0"/>
          <a:ea typeface="標楷體" pitchFamily="65" charset="-120"/>
        </a:defRPr>
      </a:lvl2pPr>
      <a:lvl3pPr algn="ctr" rtl="0" eaLnBrk="0" fontAlgn="base" hangingPunct="0">
        <a:spcBef>
          <a:spcPct val="0"/>
        </a:spcBef>
        <a:spcAft>
          <a:spcPct val="0"/>
        </a:spcAft>
        <a:defRPr sz="4400" b="1">
          <a:solidFill>
            <a:schemeClr val="tx1"/>
          </a:solidFill>
          <a:effectLst>
            <a:outerShdw blurRad="38100" dist="38100" dir="2700000" algn="tl">
              <a:srgbClr val="C0C0C0"/>
            </a:outerShdw>
          </a:effectLst>
          <a:latin typeface="Constantia" pitchFamily="18" charset="0"/>
          <a:ea typeface="標楷體" pitchFamily="65" charset="-120"/>
        </a:defRPr>
      </a:lvl3pPr>
      <a:lvl4pPr algn="ctr" rtl="0" eaLnBrk="0" fontAlgn="base" hangingPunct="0">
        <a:spcBef>
          <a:spcPct val="0"/>
        </a:spcBef>
        <a:spcAft>
          <a:spcPct val="0"/>
        </a:spcAft>
        <a:defRPr sz="4400" b="1">
          <a:solidFill>
            <a:schemeClr val="tx1"/>
          </a:solidFill>
          <a:effectLst>
            <a:outerShdw blurRad="38100" dist="38100" dir="2700000" algn="tl">
              <a:srgbClr val="C0C0C0"/>
            </a:outerShdw>
          </a:effectLst>
          <a:latin typeface="Constantia" pitchFamily="18" charset="0"/>
          <a:ea typeface="標楷體" pitchFamily="65" charset="-120"/>
        </a:defRPr>
      </a:lvl4pPr>
      <a:lvl5pPr algn="ctr" rtl="0" eaLnBrk="0" fontAlgn="base" hangingPunct="0">
        <a:spcBef>
          <a:spcPct val="0"/>
        </a:spcBef>
        <a:spcAft>
          <a:spcPct val="0"/>
        </a:spcAft>
        <a:defRPr sz="4400" b="1">
          <a:solidFill>
            <a:schemeClr val="tx1"/>
          </a:solidFill>
          <a:effectLst>
            <a:outerShdw blurRad="38100" dist="38100" dir="2700000" algn="tl">
              <a:srgbClr val="C0C0C0"/>
            </a:outerShdw>
          </a:effectLst>
          <a:latin typeface="Constantia" pitchFamily="18" charset="0"/>
          <a:ea typeface="標楷體" pitchFamily="65" charset="-120"/>
        </a:defRPr>
      </a:lvl5pPr>
      <a:lvl6pPr marL="457200" algn="ctr" rtl="0" fontAlgn="base">
        <a:spcBef>
          <a:spcPct val="0"/>
        </a:spcBef>
        <a:spcAft>
          <a:spcPct val="0"/>
        </a:spcAft>
        <a:defRPr sz="4400">
          <a:solidFill>
            <a:schemeClr val="tx1"/>
          </a:solidFill>
          <a:latin typeface="Constantia" pitchFamily="18" charset="0"/>
          <a:ea typeface="標楷體" pitchFamily="65" charset="-120"/>
        </a:defRPr>
      </a:lvl6pPr>
      <a:lvl7pPr marL="914400" algn="ctr" rtl="0" fontAlgn="base">
        <a:spcBef>
          <a:spcPct val="0"/>
        </a:spcBef>
        <a:spcAft>
          <a:spcPct val="0"/>
        </a:spcAft>
        <a:defRPr sz="4400">
          <a:solidFill>
            <a:schemeClr val="tx1"/>
          </a:solidFill>
          <a:latin typeface="Constantia" pitchFamily="18" charset="0"/>
          <a:ea typeface="標楷體" pitchFamily="65" charset="-120"/>
        </a:defRPr>
      </a:lvl7pPr>
      <a:lvl8pPr marL="1371600" algn="ctr" rtl="0" fontAlgn="base">
        <a:spcBef>
          <a:spcPct val="0"/>
        </a:spcBef>
        <a:spcAft>
          <a:spcPct val="0"/>
        </a:spcAft>
        <a:defRPr sz="4400">
          <a:solidFill>
            <a:schemeClr val="tx1"/>
          </a:solidFill>
          <a:latin typeface="Constantia" pitchFamily="18" charset="0"/>
          <a:ea typeface="標楷體" pitchFamily="65" charset="-120"/>
        </a:defRPr>
      </a:lvl8pPr>
      <a:lvl9pPr marL="1828800" algn="ctr" rtl="0" fontAlgn="base">
        <a:spcBef>
          <a:spcPct val="0"/>
        </a:spcBef>
        <a:spcAft>
          <a:spcPct val="0"/>
        </a:spcAft>
        <a:defRPr sz="4400">
          <a:solidFill>
            <a:schemeClr val="tx1"/>
          </a:solidFill>
          <a:latin typeface="Constantia" pitchFamily="18" charset="0"/>
          <a:ea typeface="標楷體" pitchFamily="65" charset="-120"/>
        </a:defRPr>
      </a:lvl9pPr>
    </p:titleStyle>
    <p:bodyStyle>
      <a:lvl1pPr marL="342900" indent="-342900" algn="l" rtl="0" eaLnBrk="0" fontAlgn="base" hangingPunct="0">
        <a:spcBef>
          <a:spcPct val="20000"/>
        </a:spcBef>
        <a:spcAft>
          <a:spcPct val="0"/>
        </a:spcAft>
        <a:buFont typeface="Arial" charset="0"/>
        <a:buChar char="•"/>
        <a:defRPr sz="2800" b="0" kern="1200">
          <a:solidFill>
            <a:schemeClr val="tx1"/>
          </a:solidFill>
          <a:effectLst/>
          <a:latin typeface="+mn-lt"/>
          <a:ea typeface="+mn-ea"/>
          <a:cs typeface="+mn-cs"/>
        </a:defRPr>
      </a:lvl1pPr>
      <a:lvl2pPr marL="742950" indent="-285750" algn="l" rtl="0" eaLnBrk="0" fontAlgn="base" hangingPunct="0">
        <a:spcBef>
          <a:spcPct val="20000"/>
        </a:spcBef>
        <a:spcAft>
          <a:spcPct val="0"/>
        </a:spcAft>
        <a:buFont typeface="Arial" charset="0"/>
        <a:buChar char="–"/>
        <a:defRPr sz="2800" b="1" kern="1200">
          <a:solidFill>
            <a:schemeClr val="tx1"/>
          </a:solidFill>
          <a:effectLst/>
          <a:latin typeface="+mn-lt"/>
          <a:ea typeface="+mn-ea"/>
          <a:cs typeface="+mn-cs"/>
        </a:defRPr>
      </a:lvl2pPr>
      <a:lvl3pPr marL="1143000" indent="-228600" algn="l" rtl="0" eaLnBrk="0" fontAlgn="base" hangingPunct="0">
        <a:spcBef>
          <a:spcPct val="20000"/>
        </a:spcBef>
        <a:spcAft>
          <a:spcPct val="0"/>
        </a:spcAft>
        <a:buFont typeface="Arial" charset="0"/>
        <a:buChar char="•"/>
        <a:defRPr sz="2400" b="1" kern="1200">
          <a:solidFill>
            <a:schemeClr val="tx1"/>
          </a:solidFill>
          <a:effectLst/>
          <a:latin typeface="+mn-lt"/>
          <a:ea typeface="+mn-ea"/>
          <a:cs typeface="+mn-cs"/>
        </a:defRPr>
      </a:lvl3pPr>
      <a:lvl4pPr marL="1600200" indent="-228600" algn="l" rtl="0" eaLnBrk="0" fontAlgn="base" hangingPunct="0">
        <a:spcBef>
          <a:spcPct val="20000"/>
        </a:spcBef>
        <a:spcAft>
          <a:spcPct val="0"/>
        </a:spcAft>
        <a:buFont typeface="Arial" charset="0"/>
        <a:buChar char="–"/>
        <a:defRPr sz="2000" b="1" kern="1200">
          <a:solidFill>
            <a:schemeClr val="tx1"/>
          </a:solidFill>
          <a:effectLst/>
          <a:latin typeface="+mn-lt"/>
          <a:ea typeface="+mn-ea"/>
          <a:cs typeface="+mn-cs"/>
        </a:defRPr>
      </a:lvl4pPr>
      <a:lvl5pPr marL="2057400" indent="-228600" algn="l" rtl="0" eaLnBrk="0" fontAlgn="base" hangingPunct="0">
        <a:spcBef>
          <a:spcPct val="20000"/>
        </a:spcBef>
        <a:spcAft>
          <a:spcPct val="0"/>
        </a:spcAft>
        <a:buFont typeface="Arial" charset="0"/>
        <a:buChar char="»"/>
        <a:defRPr sz="2000" b="1" kern="1200">
          <a:solidFill>
            <a:schemeClr val="tx1"/>
          </a:solidFill>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xmlns="" id="{9F5C0986-4FD8-43E4-9EC1-64DE5BE23B5F}"/>
              </a:ext>
            </a:extLst>
          </p:cNvPr>
          <p:cNvSpPr>
            <a:spLocks noGrp="1" noChangeArrowheads="1"/>
          </p:cNvSpPr>
          <p:nvPr>
            <p:ph type="ctrTitle"/>
          </p:nvPr>
        </p:nvSpPr>
        <p:spPr>
          <a:xfrm>
            <a:off x="766763" y="836613"/>
            <a:ext cx="10801350" cy="2305050"/>
          </a:xfrm>
        </p:spPr>
        <p:txBody>
          <a:bodyPr/>
          <a:lstStyle/>
          <a:p>
            <a:pPr eaLnBrk="1" hangingPunct="1">
              <a:defRPr/>
            </a:pPr>
            <a:r>
              <a:rPr lang="zh-TW" altLang="en-US" dirty="0">
                <a:solidFill>
                  <a:srgbClr val="002060"/>
                </a:solidFill>
              </a:rPr>
              <a:t>從從新世代青少年危機</a:t>
            </a:r>
            <a:r>
              <a:rPr lang="en-US" altLang="zh-TW" dirty="0">
                <a:solidFill>
                  <a:srgbClr val="002060"/>
                </a:solidFill>
              </a:rPr>
              <a:t/>
            </a:r>
            <a:br>
              <a:rPr lang="en-US" altLang="zh-TW" dirty="0">
                <a:solidFill>
                  <a:srgbClr val="002060"/>
                </a:solidFill>
              </a:rPr>
            </a:br>
            <a:r>
              <a:rPr lang="zh-TW" altLang="en-US" dirty="0">
                <a:solidFill>
                  <a:srgbClr val="002060"/>
                </a:solidFill>
              </a:rPr>
              <a:t>談教師管教策略權限</a:t>
            </a:r>
            <a:endParaRPr lang="zh-TW" altLang="en-US" sz="4000" dirty="0">
              <a:solidFill>
                <a:srgbClr val="002060"/>
              </a:solidFill>
            </a:endParaRPr>
          </a:p>
        </p:txBody>
      </p:sp>
      <p:sp>
        <p:nvSpPr>
          <p:cNvPr id="4099" name="Rectangle 3">
            <a:extLst>
              <a:ext uri="{FF2B5EF4-FFF2-40B4-BE49-F238E27FC236}">
                <a16:creationId xmlns:a16="http://schemas.microsoft.com/office/drawing/2014/main" xmlns="" id="{A7311077-BCF0-438F-9919-6E2C8F567824}"/>
              </a:ext>
            </a:extLst>
          </p:cNvPr>
          <p:cNvSpPr>
            <a:spLocks noGrp="1" noChangeArrowheads="1"/>
          </p:cNvSpPr>
          <p:nvPr>
            <p:ph type="subTitle" idx="1"/>
          </p:nvPr>
        </p:nvSpPr>
        <p:spPr/>
        <p:txBody>
          <a:bodyPr/>
          <a:lstStyle/>
          <a:p>
            <a:pPr algn="l" eaLnBrk="1" hangingPunct="1"/>
            <a:r>
              <a:rPr lang="zh-TW" altLang="en-US" b="0"/>
              <a:t>台灣基隆地方法院</a:t>
            </a:r>
          </a:p>
          <a:p>
            <a:pPr algn="l" eaLnBrk="1" hangingPunct="1"/>
            <a:r>
              <a:rPr lang="zh-TW" altLang="en-US" b="0"/>
              <a:t>吉靜如少年調查官（吉官）</a:t>
            </a:r>
          </a:p>
        </p:txBody>
      </p:sp>
      <p:sp>
        <p:nvSpPr>
          <p:cNvPr id="4100" name="AutoShape 7" descr="東原國小反毒資源教育網">
            <a:extLst>
              <a:ext uri="{FF2B5EF4-FFF2-40B4-BE49-F238E27FC236}">
                <a16:creationId xmlns:a16="http://schemas.microsoft.com/office/drawing/2014/main" xmlns="" id="{E9B55231-D63B-4F78-8156-0BE03EA91FB8}"/>
              </a:ext>
            </a:extLst>
          </p:cNvPr>
          <p:cNvSpPr>
            <a:spLocks noChangeAspect="1" noChangeArrowheads="1"/>
          </p:cNvSpPr>
          <p:nvPr/>
        </p:nvSpPr>
        <p:spPr bwMode="auto">
          <a:xfrm>
            <a:off x="5610225" y="2943225"/>
            <a:ext cx="97155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b="1">
                <a:solidFill>
                  <a:schemeClr val="tx1"/>
                </a:solidFill>
                <a:latin typeface="Arial" panose="020B0604020202020204" pitchFamily="34" charset="0"/>
                <a:ea typeface="標楷體" panose="03000509000000000000" pitchFamily="65" charset="-120"/>
              </a:defRPr>
            </a:lvl1pPr>
            <a:lvl2pPr marL="742950" indent="-285750">
              <a:spcBef>
                <a:spcPct val="20000"/>
              </a:spcBef>
              <a:buChar char="–"/>
              <a:defRPr kumimoji="1" sz="2800" b="1">
                <a:solidFill>
                  <a:schemeClr val="tx1"/>
                </a:solidFill>
                <a:latin typeface="Arial" panose="020B0604020202020204" pitchFamily="34" charset="0"/>
                <a:ea typeface="標楷體" panose="03000509000000000000" pitchFamily="65" charset="-120"/>
              </a:defRPr>
            </a:lvl2pPr>
            <a:lvl3pPr marL="1143000" indent="-228600">
              <a:spcBef>
                <a:spcPct val="20000"/>
              </a:spcBef>
              <a:buChar char="•"/>
              <a:defRPr kumimoji="1" sz="2400" b="1">
                <a:solidFill>
                  <a:schemeClr val="tx1"/>
                </a:solidFill>
                <a:latin typeface="Arial" panose="020B0604020202020204" pitchFamily="34" charset="0"/>
                <a:ea typeface="標楷體" panose="03000509000000000000" pitchFamily="65" charset="-120"/>
              </a:defRPr>
            </a:lvl3pPr>
            <a:lvl4pPr marL="1600200" indent="-228600">
              <a:spcBef>
                <a:spcPct val="20000"/>
              </a:spcBef>
              <a:buChar char="–"/>
              <a:defRPr kumimoji="1" sz="2000" b="1">
                <a:solidFill>
                  <a:schemeClr val="tx1"/>
                </a:solidFill>
                <a:latin typeface="Arial" panose="020B0604020202020204" pitchFamily="34" charset="0"/>
                <a:ea typeface="標楷體" panose="03000509000000000000" pitchFamily="65" charset="-120"/>
              </a:defRPr>
            </a:lvl4pPr>
            <a:lvl5pPr marL="2057400" indent="-228600">
              <a:spcBef>
                <a:spcPct val="20000"/>
              </a:spcBef>
              <a:buChar char="»"/>
              <a:defRPr kumimoji="1" sz="2000" b="1">
                <a:solidFill>
                  <a:schemeClr val="tx1"/>
                </a:solidFill>
                <a:latin typeface="Arial" panose="020B0604020202020204" pitchFamily="34" charset="0"/>
                <a:ea typeface="標楷體" panose="03000509000000000000" pitchFamily="65" charset="-120"/>
              </a:defRPr>
            </a:lvl5pPr>
            <a:lvl6pPr marL="2514600" indent="-228600" eaLnBrk="0" fontAlgn="base" hangingPunct="0">
              <a:spcBef>
                <a:spcPct val="20000"/>
              </a:spcBef>
              <a:spcAft>
                <a:spcPct val="0"/>
              </a:spcAft>
              <a:buChar char="»"/>
              <a:defRPr kumimoji="1" sz="2000" b="1">
                <a:solidFill>
                  <a:schemeClr val="tx1"/>
                </a:solidFill>
                <a:latin typeface="Arial" panose="020B0604020202020204" pitchFamily="34" charset="0"/>
                <a:ea typeface="標楷體" panose="03000509000000000000" pitchFamily="65" charset="-120"/>
              </a:defRPr>
            </a:lvl6pPr>
            <a:lvl7pPr marL="2971800" indent="-228600" eaLnBrk="0" fontAlgn="base" hangingPunct="0">
              <a:spcBef>
                <a:spcPct val="20000"/>
              </a:spcBef>
              <a:spcAft>
                <a:spcPct val="0"/>
              </a:spcAft>
              <a:buChar char="»"/>
              <a:defRPr kumimoji="1" sz="2000" b="1">
                <a:solidFill>
                  <a:schemeClr val="tx1"/>
                </a:solidFill>
                <a:latin typeface="Arial" panose="020B0604020202020204" pitchFamily="34" charset="0"/>
                <a:ea typeface="標楷體" panose="03000509000000000000" pitchFamily="65" charset="-120"/>
              </a:defRPr>
            </a:lvl7pPr>
            <a:lvl8pPr marL="3429000" indent="-228600" eaLnBrk="0" fontAlgn="base" hangingPunct="0">
              <a:spcBef>
                <a:spcPct val="20000"/>
              </a:spcBef>
              <a:spcAft>
                <a:spcPct val="0"/>
              </a:spcAft>
              <a:buChar char="»"/>
              <a:defRPr kumimoji="1" sz="2000" b="1">
                <a:solidFill>
                  <a:schemeClr val="tx1"/>
                </a:solidFill>
                <a:latin typeface="Arial" panose="020B0604020202020204" pitchFamily="34" charset="0"/>
                <a:ea typeface="標楷體" panose="03000509000000000000" pitchFamily="65" charset="-120"/>
              </a:defRPr>
            </a:lvl8pPr>
            <a:lvl9pPr marL="3886200" indent="-228600" eaLnBrk="0" fontAlgn="base" hangingPunct="0">
              <a:spcBef>
                <a:spcPct val="20000"/>
              </a:spcBef>
              <a:spcAft>
                <a:spcPct val="0"/>
              </a:spcAft>
              <a:buChar char="»"/>
              <a:defRPr kumimoji="1" sz="2000" b="1">
                <a:solidFill>
                  <a:schemeClr val="tx1"/>
                </a:solidFill>
                <a:latin typeface="Arial" panose="020B0604020202020204" pitchFamily="34" charset="0"/>
                <a:ea typeface="標楷體" panose="03000509000000000000" pitchFamily="65" charset="-120"/>
              </a:defRPr>
            </a:lvl9pPr>
          </a:lstStyle>
          <a:p>
            <a:pPr eaLnBrk="1" hangingPunct="1">
              <a:spcBef>
                <a:spcPct val="0"/>
              </a:spcBef>
              <a:buFontTx/>
              <a:buNone/>
            </a:pPr>
            <a:endParaRPr lang="zh-TW" altLang="en-US" sz="1800" b="0">
              <a:ea typeface="新細明體" panose="02020500000000000000" pitchFamily="18" charset="-120"/>
            </a:endParaRPr>
          </a:p>
        </p:txBody>
      </p:sp>
      <p:sp>
        <p:nvSpPr>
          <p:cNvPr id="4101" name="AutoShape 9" descr="東原國小反毒資源教育網">
            <a:extLst>
              <a:ext uri="{FF2B5EF4-FFF2-40B4-BE49-F238E27FC236}">
                <a16:creationId xmlns:a16="http://schemas.microsoft.com/office/drawing/2014/main" xmlns="" id="{4836C9CA-59ED-445B-ADDE-4B11109E56E4}"/>
              </a:ext>
            </a:extLst>
          </p:cNvPr>
          <p:cNvSpPr>
            <a:spLocks noChangeAspect="1" noChangeArrowheads="1"/>
          </p:cNvSpPr>
          <p:nvPr/>
        </p:nvSpPr>
        <p:spPr bwMode="auto">
          <a:xfrm>
            <a:off x="5610225" y="2943225"/>
            <a:ext cx="97155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b="1">
                <a:solidFill>
                  <a:schemeClr val="tx1"/>
                </a:solidFill>
                <a:latin typeface="Arial" panose="020B0604020202020204" pitchFamily="34" charset="0"/>
                <a:ea typeface="標楷體" panose="03000509000000000000" pitchFamily="65" charset="-120"/>
              </a:defRPr>
            </a:lvl1pPr>
            <a:lvl2pPr marL="742950" indent="-285750">
              <a:spcBef>
                <a:spcPct val="20000"/>
              </a:spcBef>
              <a:buChar char="–"/>
              <a:defRPr kumimoji="1" sz="2800" b="1">
                <a:solidFill>
                  <a:schemeClr val="tx1"/>
                </a:solidFill>
                <a:latin typeface="Arial" panose="020B0604020202020204" pitchFamily="34" charset="0"/>
                <a:ea typeface="標楷體" panose="03000509000000000000" pitchFamily="65" charset="-120"/>
              </a:defRPr>
            </a:lvl2pPr>
            <a:lvl3pPr marL="1143000" indent="-228600">
              <a:spcBef>
                <a:spcPct val="20000"/>
              </a:spcBef>
              <a:buChar char="•"/>
              <a:defRPr kumimoji="1" sz="2400" b="1">
                <a:solidFill>
                  <a:schemeClr val="tx1"/>
                </a:solidFill>
                <a:latin typeface="Arial" panose="020B0604020202020204" pitchFamily="34" charset="0"/>
                <a:ea typeface="標楷體" panose="03000509000000000000" pitchFamily="65" charset="-120"/>
              </a:defRPr>
            </a:lvl3pPr>
            <a:lvl4pPr marL="1600200" indent="-228600">
              <a:spcBef>
                <a:spcPct val="20000"/>
              </a:spcBef>
              <a:buChar char="–"/>
              <a:defRPr kumimoji="1" sz="2000" b="1">
                <a:solidFill>
                  <a:schemeClr val="tx1"/>
                </a:solidFill>
                <a:latin typeface="Arial" panose="020B0604020202020204" pitchFamily="34" charset="0"/>
                <a:ea typeface="標楷體" panose="03000509000000000000" pitchFamily="65" charset="-120"/>
              </a:defRPr>
            </a:lvl4pPr>
            <a:lvl5pPr marL="2057400" indent="-228600">
              <a:spcBef>
                <a:spcPct val="20000"/>
              </a:spcBef>
              <a:buChar char="»"/>
              <a:defRPr kumimoji="1" sz="2000" b="1">
                <a:solidFill>
                  <a:schemeClr val="tx1"/>
                </a:solidFill>
                <a:latin typeface="Arial" panose="020B0604020202020204" pitchFamily="34" charset="0"/>
                <a:ea typeface="標楷體" panose="03000509000000000000" pitchFamily="65" charset="-120"/>
              </a:defRPr>
            </a:lvl5pPr>
            <a:lvl6pPr marL="2514600" indent="-228600" eaLnBrk="0" fontAlgn="base" hangingPunct="0">
              <a:spcBef>
                <a:spcPct val="20000"/>
              </a:spcBef>
              <a:spcAft>
                <a:spcPct val="0"/>
              </a:spcAft>
              <a:buChar char="»"/>
              <a:defRPr kumimoji="1" sz="2000" b="1">
                <a:solidFill>
                  <a:schemeClr val="tx1"/>
                </a:solidFill>
                <a:latin typeface="Arial" panose="020B0604020202020204" pitchFamily="34" charset="0"/>
                <a:ea typeface="標楷體" panose="03000509000000000000" pitchFamily="65" charset="-120"/>
              </a:defRPr>
            </a:lvl6pPr>
            <a:lvl7pPr marL="2971800" indent="-228600" eaLnBrk="0" fontAlgn="base" hangingPunct="0">
              <a:spcBef>
                <a:spcPct val="20000"/>
              </a:spcBef>
              <a:spcAft>
                <a:spcPct val="0"/>
              </a:spcAft>
              <a:buChar char="»"/>
              <a:defRPr kumimoji="1" sz="2000" b="1">
                <a:solidFill>
                  <a:schemeClr val="tx1"/>
                </a:solidFill>
                <a:latin typeface="Arial" panose="020B0604020202020204" pitchFamily="34" charset="0"/>
                <a:ea typeface="標楷體" panose="03000509000000000000" pitchFamily="65" charset="-120"/>
              </a:defRPr>
            </a:lvl7pPr>
            <a:lvl8pPr marL="3429000" indent="-228600" eaLnBrk="0" fontAlgn="base" hangingPunct="0">
              <a:spcBef>
                <a:spcPct val="20000"/>
              </a:spcBef>
              <a:spcAft>
                <a:spcPct val="0"/>
              </a:spcAft>
              <a:buChar char="»"/>
              <a:defRPr kumimoji="1" sz="2000" b="1">
                <a:solidFill>
                  <a:schemeClr val="tx1"/>
                </a:solidFill>
                <a:latin typeface="Arial" panose="020B0604020202020204" pitchFamily="34" charset="0"/>
                <a:ea typeface="標楷體" panose="03000509000000000000" pitchFamily="65" charset="-120"/>
              </a:defRPr>
            </a:lvl8pPr>
            <a:lvl9pPr marL="3886200" indent="-228600" eaLnBrk="0" fontAlgn="base" hangingPunct="0">
              <a:spcBef>
                <a:spcPct val="20000"/>
              </a:spcBef>
              <a:spcAft>
                <a:spcPct val="0"/>
              </a:spcAft>
              <a:buChar char="»"/>
              <a:defRPr kumimoji="1" sz="2000" b="1">
                <a:solidFill>
                  <a:schemeClr val="tx1"/>
                </a:solidFill>
                <a:latin typeface="Arial" panose="020B0604020202020204" pitchFamily="34" charset="0"/>
                <a:ea typeface="標楷體" panose="03000509000000000000" pitchFamily="65" charset="-120"/>
              </a:defRPr>
            </a:lvl9pPr>
          </a:lstStyle>
          <a:p>
            <a:pPr eaLnBrk="1" hangingPunct="1">
              <a:spcBef>
                <a:spcPct val="0"/>
              </a:spcBef>
              <a:buFontTx/>
              <a:buNone/>
            </a:pPr>
            <a:endParaRPr lang="zh-TW" altLang="en-US" sz="1800" b="0">
              <a:ea typeface="新細明體" panose="02020500000000000000" pitchFamily="18" charset="-120"/>
            </a:endParaRPr>
          </a:p>
        </p:txBody>
      </p:sp>
      <p:pic>
        <p:nvPicPr>
          <p:cNvPr id="4102" name="圖片 2">
            <a:extLst>
              <a:ext uri="{FF2B5EF4-FFF2-40B4-BE49-F238E27FC236}">
                <a16:creationId xmlns:a16="http://schemas.microsoft.com/office/drawing/2014/main" xmlns="" id="{35C7B7CB-2640-47D3-BB48-9EB85CC461D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713788" y="4437063"/>
            <a:ext cx="2619375" cy="174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圖片 4">
            <a:extLst>
              <a:ext uri="{FF2B5EF4-FFF2-40B4-BE49-F238E27FC236}">
                <a16:creationId xmlns:a16="http://schemas.microsoft.com/office/drawing/2014/main" xmlns="" id="{F2735B63-A146-4A9E-837F-18A26A7F98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9913" y="2943225"/>
            <a:ext cx="3914775" cy="391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p:nvPr>
        </p:nvSpPr>
        <p:spPr/>
        <p:txBody>
          <a:bodyPr/>
          <a:lstStyle/>
          <a:p>
            <a:r>
              <a:rPr lang="zh-TW" altLang="en-US" dirty="0"/>
              <a:t>唯一作法：依法管教</a:t>
            </a:r>
          </a:p>
        </p:txBody>
      </p:sp>
      <p:sp>
        <p:nvSpPr>
          <p:cNvPr id="5" name="副標題 4"/>
          <p:cNvSpPr>
            <a:spLocks noGrp="1"/>
          </p:cNvSpPr>
          <p:nvPr>
            <p:ph type="subTitle" idx="1"/>
          </p:nvPr>
        </p:nvSpPr>
        <p:spPr/>
        <p:txBody>
          <a:bodyPr/>
          <a:lstStyle/>
          <a:p>
            <a:endParaRPr lang="zh-TW" altLang="en-US"/>
          </a:p>
        </p:txBody>
      </p:sp>
    </p:spTree>
    <p:extLst>
      <p:ext uri="{BB962C8B-B14F-4D97-AF65-F5344CB8AC3E}">
        <p14:creationId xmlns:p14="http://schemas.microsoft.com/office/powerpoint/2010/main" val="3204470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p:nvPr>
        </p:nvSpPr>
        <p:spPr/>
        <p:txBody>
          <a:bodyPr/>
          <a:lstStyle/>
          <a:p>
            <a:r>
              <a:rPr lang="zh-TW" altLang="en-US" dirty="0"/>
              <a:t>優秀教師的兩大利器</a:t>
            </a:r>
            <a:r>
              <a:rPr lang="en-US" altLang="zh-TW" dirty="0"/>
              <a:t/>
            </a:r>
            <a:br>
              <a:rPr lang="en-US" altLang="zh-TW" dirty="0"/>
            </a:br>
            <a:r>
              <a:rPr lang="zh-TW" altLang="en-US" u="sng" dirty="0">
                <a:solidFill>
                  <a:srgbClr val="FF0000"/>
                </a:solidFill>
              </a:rPr>
              <a:t>專業授課能力</a:t>
            </a:r>
            <a:r>
              <a:rPr lang="zh-TW" altLang="en-US" u="sng" dirty="0"/>
              <a:t>＋</a:t>
            </a:r>
            <a:r>
              <a:rPr lang="zh-TW" altLang="en-US" u="sng" dirty="0">
                <a:solidFill>
                  <a:srgbClr val="002060"/>
                </a:solidFill>
              </a:rPr>
              <a:t>合法管教能力</a:t>
            </a:r>
          </a:p>
        </p:txBody>
      </p:sp>
      <p:sp>
        <p:nvSpPr>
          <p:cNvPr id="5" name="副標題 4"/>
          <p:cNvSpPr>
            <a:spLocks noGrp="1"/>
          </p:cNvSpPr>
          <p:nvPr>
            <p:ph type="subTitle" idx="1"/>
          </p:nvPr>
        </p:nvSpPr>
        <p:spPr/>
        <p:txBody>
          <a:bodyPr/>
          <a:lstStyle/>
          <a:p>
            <a:endParaRPr lang="zh-TW" altLang="en-US"/>
          </a:p>
        </p:txBody>
      </p:sp>
    </p:spTree>
    <p:extLst>
      <p:ext uri="{BB962C8B-B14F-4D97-AF65-F5344CB8AC3E}">
        <p14:creationId xmlns:p14="http://schemas.microsoft.com/office/powerpoint/2010/main" val="3107423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p:nvPr>
        </p:nvSpPr>
        <p:spPr/>
        <p:txBody>
          <a:bodyPr/>
          <a:lstStyle/>
          <a:p>
            <a:r>
              <a:rPr lang="zh-TW" altLang="en-US" dirty="0"/>
              <a:t>所有須管教事件</a:t>
            </a:r>
            <a:r>
              <a:rPr lang="en-US" altLang="zh-TW" dirty="0"/>
              <a:t/>
            </a:r>
            <a:br>
              <a:rPr lang="en-US" altLang="zh-TW" dirty="0"/>
            </a:br>
            <a:r>
              <a:rPr lang="zh-TW" altLang="en-US" dirty="0"/>
              <a:t>老師須知悉合法程序</a:t>
            </a:r>
          </a:p>
        </p:txBody>
      </p:sp>
      <p:sp>
        <p:nvSpPr>
          <p:cNvPr id="5" name="副標題 4"/>
          <p:cNvSpPr>
            <a:spLocks noGrp="1"/>
          </p:cNvSpPr>
          <p:nvPr>
            <p:ph type="subTitle" idx="1"/>
          </p:nvPr>
        </p:nvSpPr>
        <p:spPr/>
        <p:txBody>
          <a:bodyPr/>
          <a:lstStyle/>
          <a:p>
            <a:endParaRPr lang="zh-TW" altLang="en-US"/>
          </a:p>
        </p:txBody>
      </p:sp>
    </p:spTree>
    <p:extLst>
      <p:ext uri="{BB962C8B-B14F-4D97-AF65-F5344CB8AC3E}">
        <p14:creationId xmlns:p14="http://schemas.microsoft.com/office/powerpoint/2010/main" val="3123777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C23C9525-9EB5-4A3D-A515-5880474B428F}"/>
              </a:ext>
            </a:extLst>
          </p:cNvPr>
          <p:cNvSpPr>
            <a:spLocks noGrp="1"/>
          </p:cNvSpPr>
          <p:nvPr>
            <p:ph type="title"/>
          </p:nvPr>
        </p:nvSpPr>
        <p:spPr/>
        <p:txBody>
          <a:bodyPr/>
          <a:lstStyle/>
          <a:p>
            <a:pPr>
              <a:defRPr/>
            </a:pPr>
            <a:r>
              <a:rPr lang="zh-TW" altLang="en-US" dirty="0"/>
              <a:t>校園霸凌事件處理準則第 </a:t>
            </a:r>
            <a:r>
              <a:rPr lang="en-US" altLang="zh-TW" dirty="0"/>
              <a:t>23 </a:t>
            </a:r>
            <a:r>
              <a:rPr lang="zh-TW" altLang="en-US" dirty="0"/>
              <a:t>條</a:t>
            </a:r>
          </a:p>
        </p:txBody>
      </p:sp>
      <p:sp>
        <p:nvSpPr>
          <p:cNvPr id="65539" name="內容版面配置區 2"/>
          <p:cNvSpPr>
            <a:spLocks noGrp="1" noChangeArrowheads="1"/>
          </p:cNvSpPr>
          <p:nvPr>
            <p:ph idx="1"/>
          </p:nvPr>
        </p:nvSpPr>
        <p:spPr/>
        <p:txBody>
          <a:bodyPr/>
          <a:lstStyle/>
          <a:p>
            <a:r>
              <a:rPr lang="zh-TW" altLang="en-US" sz="4000" b="0" dirty="0"/>
              <a:t>學校知悉或接獲檢舉學生有違法或不當行為，包括疑似霸凌或故意傷害事件後，應</a:t>
            </a:r>
            <a:r>
              <a:rPr lang="zh-TW" altLang="en-US" sz="4000" b="0" dirty="0">
                <a:solidFill>
                  <a:srgbClr val="FF0000"/>
                </a:solidFill>
              </a:rPr>
              <a:t>先行保全</a:t>
            </a:r>
            <a:r>
              <a:rPr lang="zh-TW" altLang="en-US" sz="4000" b="0" dirty="0"/>
              <a:t>或</a:t>
            </a:r>
            <a:r>
              <a:rPr lang="zh-TW" altLang="en-US" sz="4000" b="0" dirty="0">
                <a:solidFill>
                  <a:srgbClr val="FF0000"/>
                </a:solidFill>
              </a:rPr>
              <a:t>初步調查</a:t>
            </a:r>
            <a:r>
              <a:rPr lang="zh-TW" altLang="en-US" sz="4000" b="0" dirty="0"/>
              <a:t>與</a:t>
            </a:r>
            <a:r>
              <a:rPr lang="zh-TW" altLang="en-US" sz="4000" b="0" u="sng" dirty="0">
                <a:solidFill>
                  <a:srgbClr val="003399"/>
                </a:solidFill>
              </a:rPr>
              <a:t>事件有關之證據、資料</a:t>
            </a:r>
            <a:r>
              <a:rPr lang="zh-TW" altLang="en-US" sz="4000" b="0" dirty="0"/>
              <a:t>，以利後續調查進行；並得要求當事人、法定代理人、實際照顧者或第三人提供必要之文書、資料、物品，或作必要之說明。</a:t>
            </a:r>
          </a:p>
        </p:txBody>
      </p:sp>
    </p:spTree>
    <p:extLst>
      <p:ext uri="{BB962C8B-B14F-4D97-AF65-F5344CB8AC3E}">
        <p14:creationId xmlns:p14="http://schemas.microsoft.com/office/powerpoint/2010/main" val="554047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事件發生的開端</a:t>
            </a:r>
          </a:p>
        </p:txBody>
      </p:sp>
      <p:graphicFrame>
        <p:nvGraphicFramePr>
          <p:cNvPr id="4" name="內容版面配置區 3"/>
          <p:cNvGraphicFramePr>
            <a:graphicFrameLocks noGrp="1"/>
          </p:cNvGraphicFramePr>
          <p:nvPr>
            <p:ph idx="1"/>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65630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274638"/>
            <a:ext cx="10972800" cy="1354137"/>
          </a:xfrm>
        </p:spPr>
        <p:txBody>
          <a:bodyPr/>
          <a:lstStyle/>
          <a:p>
            <a:pPr>
              <a:defRPr/>
            </a:pPr>
            <a:r>
              <a:rPr lang="zh-TW" altLang="en-US" dirty="0"/>
              <a:t>事件開端正向合法作為</a:t>
            </a:r>
          </a:p>
        </p:txBody>
      </p:sp>
      <p:sp>
        <p:nvSpPr>
          <p:cNvPr id="56323" name="內容版面配置區 2"/>
          <p:cNvSpPr>
            <a:spLocks noGrp="1"/>
          </p:cNvSpPr>
          <p:nvPr>
            <p:ph idx="1"/>
          </p:nvPr>
        </p:nvSpPr>
        <p:spPr>
          <a:xfrm>
            <a:off x="609600" y="1628776"/>
            <a:ext cx="10972800" cy="4497388"/>
          </a:xfrm>
        </p:spPr>
        <p:txBody>
          <a:bodyPr/>
          <a:lstStyle/>
          <a:p>
            <a:r>
              <a:rPr lang="zh-TW" altLang="en-US" b="0" dirty="0">
                <a:solidFill>
                  <a:srgbClr val="FF0000"/>
                </a:solidFill>
              </a:rPr>
              <a:t>忌</a:t>
            </a:r>
            <a:r>
              <a:rPr lang="zh-TW" altLang="en-US" b="0" dirty="0"/>
              <a:t>：對學生的說法直接進行認定</a:t>
            </a:r>
            <a:endParaRPr lang="en-US" altLang="zh-TW" b="0" dirty="0"/>
          </a:p>
          <a:p>
            <a:r>
              <a:rPr lang="zh-TW" altLang="en-US" b="0" dirty="0">
                <a:solidFill>
                  <a:srgbClr val="FF0000"/>
                </a:solidFill>
              </a:rPr>
              <a:t>忌</a:t>
            </a:r>
            <a:r>
              <a:rPr lang="zh-TW" altLang="en-US" b="0" dirty="0"/>
              <a:t>：主觀認定有責方</a:t>
            </a:r>
            <a:endParaRPr lang="en-US" altLang="zh-TW" b="0" dirty="0"/>
          </a:p>
          <a:p>
            <a:r>
              <a:rPr lang="zh-TW" altLang="en-US" dirty="0">
                <a:solidFill>
                  <a:srgbClr val="0070C0"/>
                </a:solidFill>
              </a:rPr>
              <a:t>須</a:t>
            </a:r>
            <a:r>
              <a:rPr lang="zh-TW" altLang="en-US" dirty="0"/>
              <a:t>：</a:t>
            </a:r>
            <a:r>
              <a:rPr lang="zh-TW" altLang="en-US" b="0" dirty="0"/>
              <a:t>用點頭，與問句回應</a:t>
            </a:r>
            <a:endParaRPr lang="en-US" altLang="zh-TW" b="0" dirty="0"/>
          </a:p>
          <a:p>
            <a:r>
              <a:rPr lang="zh-TW" altLang="en-US" b="0" dirty="0">
                <a:solidFill>
                  <a:srgbClr val="0070C0"/>
                </a:solidFill>
              </a:rPr>
              <a:t>須</a:t>
            </a:r>
            <a:r>
              <a:rPr lang="zh-TW" altLang="en-US" b="0" dirty="0"/>
              <a:t>：尊重學生表意權，事件相關請學生清楚陳述</a:t>
            </a:r>
            <a:endParaRPr lang="en-US" altLang="zh-TW" b="0" dirty="0"/>
          </a:p>
          <a:p>
            <a:r>
              <a:rPr lang="zh-TW" altLang="en-US" b="0" dirty="0">
                <a:solidFill>
                  <a:srgbClr val="0070C0"/>
                </a:solidFill>
              </a:rPr>
              <a:t>須</a:t>
            </a:r>
            <a:r>
              <a:rPr lang="zh-TW" altLang="en-US" b="0" dirty="0"/>
              <a:t>：確認發生事實，蒐集事證，留下書面紀錄</a:t>
            </a:r>
            <a:endParaRPr lang="en-US" altLang="zh-TW" b="0" dirty="0"/>
          </a:p>
          <a:p>
            <a:r>
              <a:rPr lang="zh-TW" altLang="en-US" b="0" dirty="0">
                <a:solidFill>
                  <a:srgbClr val="0070C0"/>
                </a:solidFill>
              </a:rPr>
              <a:t>須</a:t>
            </a:r>
            <a:r>
              <a:rPr lang="zh-TW" altLang="en-US" b="0" dirty="0"/>
              <a:t>：所有事件的資訊務必存查輔導紀錄、通知家長</a:t>
            </a:r>
            <a:endParaRPr lang="en-US" altLang="zh-TW" b="0" dirty="0"/>
          </a:p>
          <a:p>
            <a:r>
              <a:rPr lang="zh-TW" altLang="en-US" b="0" dirty="0"/>
              <a:t>必要時委請學務人員協助</a:t>
            </a:r>
            <a:endParaRPr lang="en-US" altLang="zh-TW" b="0" dirty="0"/>
          </a:p>
          <a:p>
            <a:endParaRPr lang="zh-TW" altLang="en-US" b="0" dirty="0"/>
          </a:p>
        </p:txBody>
      </p:sp>
    </p:spTree>
    <p:extLst>
      <p:ext uri="{BB962C8B-B14F-4D97-AF65-F5344CB8AC3E}">
        <p14:creationId xmlns:p14="http://schemas.microsoft.com/office/powerpoint/2010/main" val="27743683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介入的合法關鍵：公平原則與人權</a:t>
            </a:r>
          </a:p>
        </p:txBody>
      </p:sp>
      <p:sp>
        <p:nvSpPr>
          <p:cNvPr id="3" name="內容版面配置區 2"/>
          <p:cNvSpPr>
            <a:spLocks noGrp="1"/>
          </p:cNvSpPr>
          <p:nvPr>
            <p:ph idx="1"/>
          </p:nvPr>
        </p:nvSpPr>
        <p:spPr>
          <a:xfrm>
            <a:off x="609600" y="1417639"/>
            <a:ext cx="10972800" cy="4708526"/>
          </a:xfrm>
        </p:spPr>
        <p:txBody>
          <a:bodyPr/>
          <a:lstStyle/>
          <a:p>
            <a:r>
              <a:rPr lang="zh-TW" altLang="en-US" dirty="0"/>
              <a:t>確認事件當事學生</a:t>
            </a:r>
            <a:endParaRPr lang="en-US" altLang="zh-TW" dirty="0"/>
          </a:p>
          <a:p>
            <a:r>
              <a:rPr lang="zh-TW" altLang="en-US" dirty="0"/>
              <a:t>確認事件的證人、物證</a:t>
            </a:r>
            <a:endParaRPr lang="en-US" altLang="zh-TW" dirty="0"/>
          </a:p>
          <a:p>
            <a:r>
              <a:rPr lang="zh-TW" altLang="en-US" dirty="0"/>
              <a:t>確認：人、事、時、地、物</a:t>
            </a:r>
            <a:endParaRPr lang="en-US" altLang="zh-TW" dirty="0"/>
          </a:p>
          <a:p>
            <a:r>
              <a:rPr lang="zh-TW" altLang="en-US" dirty="0"/>
              <a:t>教師態度</a:t>
            </a:r>
            <a:endParaRPr lang="en-US" altLang="zh-TW" dirty="0"/>
          </a:p>
          <a:p>
            <a:pPr lvl="1"/>
            <a:r>
              <a:rPr lang="zh-TW" altLang="en-US" b="0" dirty="0"/>
              <a:t>理性溫和</a:t>
            </a:r>
            <a:endParaRPr lang="en-US" altLang="zh-TW" b="0" dirty="0"/>
          </a:p>
          <a:p>
            <a:pPr lvl="1"/>
            <a:r>
              <a:rPr lang="zh-TW" altLang="en-US" b="0" dirty="0"/>
              <a:t>勿對質</a:t>
            </a:r>
            <a:endParaRPr lang="en-US" altLang="zh-TW" b="0" dirty="0"/>
          </a:p>
          <a:p>
            <a:pPr lvl="1"/>
            <a:r>
              <a:rPr lang="zh-TW" altLang="en-US" b="0" dirty="0"/>
              <a:t>多次確認詢問</a:t>
            </a:r>
            <a:endParaRPr lang="en-US" altLang="zh-TW" b="0" dirty="0"/>
          </a:p>
          <a:p>
            <a:pPr lvl="1"/>
            <a:r>
              <a:rPr lang="zh-TW" altLang="en-US" b="0" dirty="0"/>
              <a:t>不對事件下定論</a:t>
            </a:r>
            <a:endParaRPr lang="en-US" altLang="zh-TW" b="0" dirty="0"/>
          </a:p>
          <a:p>
            <a:pPr lvl="1"/>
            <a:r>
              <a:rPr lang="zh-TW" altLang="en-US" b="0" dirty="0"/>
              <a:t>不再此進行管教</a:t>
            </a:r>
            <a:endParaRPr lang="en-US" altLang="zh-TW" b="0" dirty="0"/>
          </a:p>
          <a:p>
            <a:endParaRPr lang="zh-TW" altLang="en-US" dirty="0"/>
          </a:p>
        </p:txBody>
      </p:sp>
    </p:spTree>
    <p:extLst>
      <p:ext uri="{BB962C8B-B14F-4D97-AF65-F5344CB8AC3E}">
        <p14:creationId xmlns:p14="http://schemas.microsoft.com/office/powerpoint/2010/main" val="37855300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graphicFrame>
        <p:nvGraphicFramePr>
          <p:cNvPr id="4" name="內容版面配置區 3"/>
          <p:cNvGraphicFramePr>
            <a:graphicFrameLocks noGrp="1"/>
          </p:cNvGraphicFramePr>
          <p:nvPr>
            <p:ph idx="1"/>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3625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p:nvPr>
        </p:nvSpPr>
        <p:spPr>
          <a:xfrm>
            <a:off x="914400" y="2130425"/>
            <a:ext cx="10363200" cy="1470025"/>
          </a:xfrm>
        </p:spPr>
        <p:txBody>
          <a:bodyPr/>
          <a:lstStyle/>
          <a:p>
            <a:pPr>
              <a:defRPr/>
            </a:pPr>
            <a:r>
              <a:rPr lang="zh-TW" altLang="en-US" dirty="0"/>
              <a:t>初級輔導的進行：該節課老師</a:t>
            </a:r>
          </a:p>
        </p:txBody>
      </p:sp>
      <p:sp>
        <p:nvSpPr>
          <p:cNvPr id="160771" name="副標題 4"/>
          <p:cNvSpPr>
            <a:spLocks noGrp="1" noChangeArrowheads="1"/>
          </p:cNvSpPr>
          <p:nvPr>
            <p:ph type="subTitle" idx="1"/>
          </p:nvPr>
        </p:nvSpPr>
        <p:spPr/>
        <p:txBody>
          <a:bodyPr/>
          <a:lstStyle/>
          <a:p>
            <a:endParaRPr lang="zh-TW" altLang="en-US"/>
          </a:p>
        </p:txBody>
      </p:sp>
    </p:spTree>
    <p:extLst>
      <p:ext uri="{BB962C8B-B14F-4D97-AF65-F5344CB8AC3E}">
        <p14:creationId xmlns:p14="http://schemas.microsoft.com/office/powerpoint/2010/main" val="39751681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274638"/>
            <a:ext cx="10972800" cy="633412"/>
          </a:xfrm>
        </p:spPr>
        <p:txBody>
          <a:bodyPr/>
          <a:lstStyle/>
          <a:p>
            <a:pPr>
              <a:defRPr/>
            </a:pPr>
            <a:r>
              <a:rPr lang="zh-TW" altLang="en-US" dirty="0"/>
              <a:t>教師輔導管教辦法注意事項第</a:t>
            </a:r>
            <a:r>
              <a:rPr lang="en-US" altLang="zh-TW" dirty="0"/>
              <a:t>23</a:t>
            </a:r>
            <a:r>
              <a:rPr lang="zh-TW" altLang="en-US" dirty="0"/>
              <a:t>點</a:t>
            </a:r>
          </a:p>
        </p:txBody>
      </p:sp>
      <p:sp>
        <p:nvSpPr>
          <p:cNvPr id="161795" name="內容版面配置區 2"/>
          <p:cNvSpPr>
            <a:spLocks noGrp="1" noChangeArrowheads="1"/>
          </p:cNvSpPr>
          <p:nvPr>
            <p:ph idx="1"/>
          </p:nvPr>
        </p:nvSpPr>
        <p:spPr>
          <a:xfrm>
            <a:off x="192088" y="1052513"/>
            <a:ext cx="11807825" cy="5805487"/>
          </a:xfrm>
        </p:spPr>
        <p:txBody>
          <a:bodyPr/>
          <a:lstStyle/>
          <a:p>
            <a:r>
              <a:rPr lang="zh-TW" altLang="en-US" sz="1600"/>
              <a:t>二十二、教師之一般管教措施</a:t>
            </a:r>
          </a:p>
          <a:p>
            <a:r>
              <a:rPr lang="zh-TW" altLang="en-US" sz="1600"/>
              <a:t>      教師基於導引學生發展之考量，衡酌學生身心狀況後，得採取下列一般管教措施：</a:t>
            </a:r>
          </a:p>
          <a:p>
            <a:r>
              <a:rPr lang="zh-TW" altLang="en-US" sz="1600"/>
              <a:t>（一）適當之正向管教措施（參照附表二）。</a:t>
            </a:r>
          </a:p>
          <a:p>
            <a:r>
              <a:rPr lang="zh-TW" altLang="en-US" sz="1600"/>
              <a:t>（二）口頭糾正。</a:t>
            </a:r>
          </a:p>
          <a:p>
            <a:r>
              <a:rPr lang="zh-TW" altLang="en-US" sz="1600"/>
              <a:t>（三）</a:t>
            </a:r>
            <a:r>
              <a:rPr lang="zh-TW" altLang="en-US" sz="1800">
                <a:solidFill>
                  <a:srgbClr val="FF0000"/>
                </a:solidFill>
              </a:rPr>
              <a:t>在教室內適當調整座位。</a:t>
            </a:r>
          </a:p>
          <a:p>
            <a:r>
              <a:rPr lang="zh-TW" altLang="en-US" sz="1600"/>
              <a:t>（四）要求口頭道歉或書面自省。</a:t>
            </a:r>
          </a:p>
          <a:p>
            <a:r>
              <a:rPr lang="zh-TW" altLang="en-US" sz="1600"/>
              <a:t>（五）列入日常生活表現紀錄。</a:t>
            </a:r>
          </a:p>
          <a:p>
            <a:r>
              <a:rPr lang="zh-TW" altLang="en-US" sz="1600"/>
              <a:t>（六）通知監護權人，協請處理。</a:t>
            </a:r>
          </a:p>
          <a:p>
            <a:r>
              <a:rPr lang="zh-TW" altLang="en-US" sz="1600"/>
              <a:t>（七）要求完成未完成之作業或工作。</a:t>
            </a:r>
          </a:p>
          <a:p>
            <a:r>
              <a:rPr lang="zh-TW" altLang="en-US" sz="1600"/>
              <a:t>（八）</a:t>
            </a:r>
            <a:r>
              <a:rPr lang="zh-TW" altLang="en-US" sz="2000">
                <a:solidFill>
                  <a:srgbClr val="C00000"/>
                </a:solidFill>
              </a:rPr>
              <a:t>適當增加作業或工作</a:t>
            </a:r>
            <a:r>
              <a:rPr lang="zh-TW" altLang="en-US" sz="2000"/>
              <a:t>。</a:t>
            </a:r>
          </a:p>
          <a:p>
            <a:r>
              <a:rPr lang="zh-TW" altLang="en-US" sz="1600"/>
              <a:t>（九）要求課餘從事可達成管教目的之措施（如學生破壞環境清潔，要求其打掃環境）。</a:t>
            </a:r>
          </a:p>
          <a:p>
            <a:r>
              <a:rPr lang="zh-TW" altLang="en-US" sz="1600"/>
              <a:t>（十）限制參加正式課程以外之學校活動。</a:t>
            </a:r>
          </a:p>
          <a:p>
            <a:r>
              <a:rPr lang="zh-TW" altLang="en-US" sz="1600"/>
              <a:t>（十一）經監護權人同意後，留置學生於課後輔導或參加輔導課程。</a:t>
            </a:r>
          </a:p>
          <a:p>
            <a:r>
              <a:rPr lang="zh-TW" altLang="en-US" sz="1600"/>
              <a:t>（十二）要求靜坐反省。</a:t>
            </a:r>
          </a:p>
          <a:p>
            <a:r>
              <a:rPr lang="zh-TW" altLang="en-US" sz="1600"/>
              <a:t>（十三）</a:t>
            </a:r>
            <a:r>
              <a:rPr lang="zh-TW" altLang="en-US" sz="2000">
                <a:solidFill>
                  <a:srgbClr val="C00000"/>
                </a:solidFill>
              </a:rPr>
              <a:t>要求站立反省。但每次不得超過一堂課，每日累計不得超過兩小時</a:t>
            </a:r>
            <a:r>
              <a:rPr lang="zh-TW" altLang="en-US" sz="2000"/>
              <a:t>。</a:t>
            </a:r>
          </a:p>
          <a:p>
            <a:r>
              <a:rPr lang="zh-TW" altLang="en-US" sz="1600"/>
              <a:t>（十四）在教學場所一隅，暫時讓學生與其他同學保持適當距離，並以兩堂課為限。</a:t>
            </a:r>
          </a:p>
          <a:p>
            <a:r>
              <a:rPr lang="zh-TW" altLang="en-US" sz="1600"/>
              <a:t>（十五）</a:t>
            </a:r>
            <a:r>
              <a:rPr lang="zh-TW" altLang="en-US" sz="2400">
                <a:solidFill>
                  <a:srgbClr val="C00000"/>
                </a:solidFill>
              </a:rPr>
              <a:t>經其他教師同意，於行為當日，暫時轉送其他班級學習。</a:t>
            </a:r>
          </a:p>
          <a:p>
            <a:r>
              <a:rPr lang="zh-TW" altLang="en-US" sz="1600"/>
              <a:t>（十六）依該校學生獎懲規定及法定程序，予以書面懲處。</a:t>
            </a:r>
          </a:p>
        </p:txBody>
      </p:sp>
    </p:spTree>
    <p:extLst>
      <p:ext uri="{BB962C8B-B14F-4D97-AF65-F5344CB8AC3E}">
        <p14:creationId xmlns:p14="http://schemas.microsoft.com/office/powerpoint/2010/main" val="2840986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a:extLst>
              <a:ext uri="{FF2B5EF4-FFF2-40B4-BE49-F238E27FC236}">
                <a16:creationId xmlns:a16="http://schemas.microsoft.com/office/drawing/2014/main" xmlns="" id="{B514827E-C904-4136-B8A9-6CB04D912565}"/>
              </a:ext>
            </a:extLst>
          </p:cNvPr>
          <p:cNvSpPr>
            <a:spLocks noGrp="1"/>
          </p:cNvSpPr>
          <p:nvPr>
            <p:ph type="ctrTitle"/>
          </p:nvPr>
        </p:nvSpPr>
        <p:spPr/>
        <p:txBody>
          <a:bodyPr/>
          <a:lstStyle/>
          <a:p>
            <a:r>
              <a:rPr lang="zh-TW" altLang="en-US" dirty="0"/>
              <a:t>面對學生務必要做好準備</a:t>
            </a:r>
          </a:p>
        </p:txBody>
      </p:sp>
      <p:sp>
        <p:nvSpPr>
          <p:cNvPr id="5" name="副標題 4">
            <a:extLst>
              <a:ext uri="{FF2B5EF4-FFF2-40B4-BE49-F238E27FC236}">
                <a16:creationId xmlns:a16="http://schemas.microsoft.com/office/drawing/2014/main" xmlns="" id="{CEED409C-FCAD-4E51-BB3B-52F95C4AA645}"/>
              </a:ext>
            </a:extLst>
          </p:cNvPr>
          <p:cNvSpPr>
            <a:spLocks noGrp="1"/>
          </p:cNvSpPr>
          <p:nvPr>
            <p:ph type="subTitle" idx="1"/>
          </p:nvPr>
        </p:nvSpPr>
        <p:spPr/>
        <p:txBody>
          <a:bodyPr/>
          <a:lstStyle/>
          <a:p>
            <a:endParaRPr lang="zh-TW" altLang="en-US"/>
          </a:p>
        </p:txBody>
      </p:sp>
    </p:spTree>
    <p:extLst>
      <p:ext uri="{BB962C8B-B14F-4D97-AF65-F5344CB8AC3E}">
        <p14:creationId xmlns:p14="http://schemas.microsoft.com/office/powerpoint/2010/main" val="40405438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zh-TW" altLang="en-US" dirty="0"/>
              <a:t>下課實施</a:t>
            </a:r>
          </a:p>
        </p:txBody>
      </p:sp>
      <p:sp>
        <p:nvSpPr>
          <p:cNvPr id="162819" name="內容版面配置區 2"/>
          <p:cNvSpPr>
            <a:spLocks noGrp="1" noChangeArrowheads="1"/>
          </p:cNvSpPr>
          <p:nvPr>
            <p:ph idx="1"/>
          </p:nvPr>
        </p:nvSpPr>
        <p:spPr>
          <a:xfrm>
            <a:off x="609600" y="1417638"/>
            <a:ext cx="10972800" cy="4708525"/>
          </a:xfrm>
        </p:spPr>
        <p:txBody>
          <a:bodyPr/>
          <a:lstStyle/>
          <a:p>
            <a:r>
              <a:rPr lang="zh-TW" altLang="en-US" sz="2800" b="0" dirty="0"/>
              <a:t>教師得視情況</a:t>
            </a:r>
            <a:r>
              <a:rPr lang="en-US" altLang="zh-TW" sz="2800" b="0" dirty="0"/>
              <a:t>,</a:t>
            </a:r>
            <a:r>
              <a:rPr lang="zh-TW" altLang="en-US" sz="2800" b="0" dirty="0"/>
              <a:t>若於學生下課時間實施前項管教措施</a:t>
            </a:r>
            <a:r>
              <a:rPr lang="en-US" altLang="zh-TW" sz="2800" b="0" dirty="0"/>
              <a:t>,</a:t>
            </a:r>
            <a:r>
              <a:rPr lang="zh-TW" altLang="en-US" sz="2800" b="0" dirty="0"/>
              <a:t>並應給予學生合理之休息時間。</a:t>
            </a:r>
          </a:p>
          <a:p>
            <a:r>
              <a:rPr lang="zh-TW" altLang="en-US" sz="2800" b="0" dirty="0"/>
              <a:t>學生反映經教師判斷</a:t>
            </a:r>
            <a:r>
              <a:rPr lang="en-US" altLang="zh-TW" sz="2800" b="0" dirty="0"/>
              <a:t>,</a:t>
            </a:r>
            <a:r>
              <a:rPr lang="zh-TW" altLang="en-US" sz="2800" b="0" dirty="0"/>
              <a:t>或教師主動發現</a:t>
            </a:r>
            <a:r>
              <a:rPr lang="en-US" altLang="zh-TW" sz="2800" b="0" dirty="0"/>
              <a:t>,</a:t>
            </a:r>
            <a:r>
              <a:rPr lang="zh-TW" altLang="en-US" sz="2800" b="0" dirty="0"/>
              <a:t>有下列各款情形之一者</a:t>
            </a:r>
            <a:r>
              <a:rPr lang="en-US" altLang="zh-TW" sz="2800" b="0" dirty="0"/>
              <a:t>,</a:t>
            </a:r>
            <a:r>
              <a:rPr lang="zh-TW" altLang="en-US" sz="2800" b="0" dirty="0"/>
              <a:t>應調整管教方式或停止管教</a:t>
            </a:r>
            <a:r>
              <a:rPr lang="en-US" altLang="zh-TW" sz="2800" b="0" dirty="0"/>
              <a:t>:</a:t>
            </a:r>
          </a:p>
          <a:p>
            <a:r>
              <a:rPr lang="en-US" altLang="zh-TW" sz="2800" b="0" dirty="0"/>
              <a:t>(</a:t>
            </a:r>
            <a:r>
              <a:rPr lang="zh-TW" altLang="en-US" sz="2800" b="0" dirty="0"/>
              <a:t>一</a:t>
            </a:r>
            <a:r>
              <a:rPr lang="en-US" altLang="zh-TW" sz="2800" b="0" dirty="0"/>
              <a:t>)</a:t>
            </a:r>
            <a:r>
              <a:rPr lang="zh-TW" altLang="en-US" sz="2800" b="0" dirty="0"/>
              <a:t>學生身體確有不適。</a:t>
            </a:r>
          </a:p>
          <a:p>
            <a:r>
              <a:rPr lang="en-US" altLang="zh-TW" sz="2800" b="0" dirty="0"/>
              <a:t>(</a:t>
            </a:r>
            <a:r>
              <a:rPr lang="zh-TW" altLang="en-US" sz="2800" b="0" dirty="0"/>
              <a:t>二</a:t>
            </a:r>
            <a:r>
              <a:rPr lang="en-US" altLang="zh-TW" sz="2800" b="0" dirty="0"/>
              <a:t>)</a:t>
            </a:r>
            <a:r>
              <a:rPr lang="zh-TW" altLang="en-US" sz="2800" b="0" dirty="0"/>
              <a:t>學生確有上廁所或生理日等生理需求。</a:t>
            </a:r>
          </a:p>
          <a:p>
            <a:r>
              <a:rPr lang="en-US" altLang="zh-TW" sz="2800" b="0" dirty="0"/>
              <a:t>(</a:t>
            </a:r>
            <a:r>
              <a:rPr lang="zh-TW" altLang="en-US" sz="2800" b="0" dirty="0"/>
              <a:t>三</a:t>
            </a:r>
            <a:r>
              <a:rPr lang="en-US" altLang="zh-TW" sz="2800" b="0" dirty="0"/>
              <a:t>)</a:t>
            </a:r>
            <a:r>
              <a:rPr lang="zh-TW" altLang="en-US" sz="2800" b="0" dirty="0"/>
              <a:t>管教措施有違反第一項規定之虞。</a:t>
            </a:r>
          </a:p>
          <a:p>
            <a:r>
              <a:rPr lang="zh-TW" altLang="en-US" sz="2800" b="0" dirty="0"/>
              <a:t>教師對學生實施第一項之管教措施後</a:t>
            </a:r>
            <a:r>
              <a:rPr lang="en-US" altLang="zh-TW" sz="2800" b="0" dirty="0"/>
              <a:t>,</a:t>
            </a:r>
            <a:r>
              <a:rPr lang="zh-TW" altLang="en-US" sz="2800" b="0" dirty="0"/>
              <a:t>審酌對學生發展應負之責任</a:t>
            </a:r>
            <a:r>
              <a:rPr lang="en-US" altLang="zh-TW" sz="2800" b="0" dirty="0"/>
              <a:t>,</a:t>
            </a:r>
            <a:r>
              <a:rPr lang="zh-TW" altLang="en-US" sz="2800" b="0" dirty="0"/>
              <a:t>得通知法定代理人或實際照顧者</a:t>
            </a:r>
            <a:r>
              <a:rPr lang="en-US" altLang="zh-TW" sz="2800" b="0" dirty="0"/>
              <a:t>,</a:t>
            </a:r>
            <a:r>
              <a:rPr lang="zh-TW" altLang="en-US" sz="2800" b="0" dirty="0"/>
              <a:t>並說明採取管教措施及原因。</a:t>
            </a:r>
          </a:p>
        </p:txBody>
      </p:sp>
    </p:spTree>
    <p:extLst>
      <p:ext uri="{BB962C8B-B14F-4D97-AF65-F5344CB8AC3E}">
        <p14:creationId xmlns:p14="http://schemas.microsoft.com/office/powerpoint/2010/main" val="41744982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p:nvPr>
        </p:nvSpPr>
        <p:spPr>
          <a:xfrm>
            <a:off x="914400" y="2130425"/>
            <a:ext cx="10363200" cy="1470025"/>
          </a:xfrm>
        </p:spPr>
        <p:txBody>
          <a:bodyPr/>
          <a:lstStyle/>
          <a:p>
            <a:pPr>
              <a:defRPr/>
            </a:pPr>
            <a:r>
              <a:rPr lang="zh-TW" altLang="en-US" dirty="0"/>
              <a:t>無效→二級輔導</a:t>
            </a:r>
          </a:p>
        </p:txBody>
      </p:sp>
      <p:sp>
        <p:nvSpPr>
          <p:cNvPr id="163843" name="副標題 4"/>
          <p:cNvSpPr>
            <a:spLocks noGrp="1" noChangeArrowheads="1"/>
          </p:cNvSpPr>
          <p:nvPr>
            <p:ph type="subTitle" idx="1"/>
          </p:nvPr>
        </p:nvSpPr>
        <p:spPr/>
        <p:txBody>
          <a:bodyPr/>
          <a:lstStyle/>
          <a:p>
            <a:endParaRPr lang="zh-TW" altLang="en-US"/>
          </a:p>
        </p:txBody>
      </p:sp>
    </p:spTree>
    <p:extLst>
      <p:ext uri="{BB962C8B-B14F-4D97-AF65-F5344CB8AC3E}">
        <p14:creationId xmlns:p14="http://schemas.microsoft.com/office/powerpoint/2010/main" val="1377341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274638"/>
            <a:ext cx="10972800" cy="1570037"/>
          </a:xfrm>
        </p:spPr>
        <p:txBody>
          <a:bodyPr/>
          <a:lstStyle/>
          <a:p>
            <a:pPr>
              <a:defRPr/>
            </a:pPr>
            <a:r>
              <a:rPr lang="zh-TW" altLang="en-US" sz="3200" dirty="0"/>
              <a:t>二十五、學務處</a:t>
            </a:r>
            <a:r>
              <a:rPr lang="en-US" altLang="zh-TW" sz="3200" dirty="0"/>
              <a:t>(</a:t>
            </a:r>
            <a:r>
              <a:rPr lang="zh-TW" altLang="en-US" sz="3200" dirty="0"/>
              <a:t>訓導處</a:t>
            </a:r>
            <a:r>
              <a:rPr lang="en-US" altLang="zh-TW" sz="3200" dirty="0"/>
              <a:t>)</a:t>
            </a:r>
            <a:r>
              <a:rPr lang="zh-TW" altLang="en-US" sz="3200" dirty="0"/>
              <a:t>及輔導處</a:t>
            </a:r>
            <a:r>
              <a:rPr lang="en-US" altLang="zh-TW" sz="3200" dirty="0"/>
              <a:t>(</a:t>
            </a:r>
            <a:r>
              <a:rPr lang="zh-TW" altLang="en-US" sz="3200" dirty="0"/>
              <a:t>室</a:t>
            </a:r>
            <a:r>
              <a:rPr lang="en-US" altLang="zh-TW" sz="3200" dirty="0"/>
              <a:t>)</a:t>
            </a:r>
            <a:r>
              <a:rPr lang="zh-TW" altLang="en-US" sz="3200" dirty="0"/>
              <a:t>之特殊管教措施</a:t>
            </a:r>
            <a:br>
              <a:rPr lang="zh-TW" altLang="en-US" sz="3200" dirty="0"/>
            </a:br>
            <a:endParaRPr lang="zh-TW" altLang="en-US" sz="3200" dirty="0"/>
          </a:p>
        </p:txBody>
      </p:sp>
      <p:sp>
        <p:nvSpPr>
          <p:cNvPr id="164867" name="內容版面配置區 2"/>
          <p:cNvSpPr>
            <a:spLocks noGrp="1" noChangeArrowheads="1"/>
          </p:cNvSpPr>
          <p:nvPr>
            <p:ph idx="1"/>
          </p:nvPr>
        </p:nvSpPr>
        <p:spPr>
          <a:xfrm>
            <a:off x="609600" y="1989138"/>
            <a:ext cx="10972800" cy="4137025"/>
          </a:xfrm>
        </p:spPr>
        <p:txBody>
          <a:bodyPr/>
          <a:lstStyle/>
          <a:p>
            <a:r>
              <a:rPr lang="zh-TW" altLang="en-US" b="0"/>
              <a:t>依第二十三點所為之管教無效或學生明顯不服管教</a:t>
            </a:r>
            <a:r>
              <a:rPr lang="en-US" altLang="zh-TW" b="0"/>
              <a:t>,</a:t>
            </a:r>
            <a:r>
              <a:rPr lang="zh-TW" altLang="en-US" b="0"/>
              <a:t>顯已妨害現場活動</a:t>
            </a:r>
            <a:r>
              <a:rPr lang="en-US" altLang="zh-TW" b="0"/>
              <a:t>,</a:t>
            </a:r>
            <a:r>
              <a:rPr lang="zh-TW" altLang="en-US" b="0"/>
              <a:t>教師得要求學務處或輔導處</a:t>
            </a:r>
            <a:r>
              <a:rPr lang="en-US" altLang="zh-TW" b="0"/>
              <a:t>(</a:t>
            </a:r>
            <a:r>
              <a:rPr lang="zh-TW" altLang="en-US" b="0"/>
              <a:t>室</a:t>
            </a:r>
            <a:r>
              <a:rPr lang="en-US" altLang="zh-TW" b="0"/>
              <a:t>)</a:t>
            </a:r>
            <a:r>
              <a:rPr lang="zh-TW" altLang="en-US" b="0"/>
              <a:t>派員協助</a:t>
            </a:r>
            <a:r>
              <a:rPr lang="en-US" altLang="zh-TW" b="0"/>
              <a:t>,</a:t>
            </a:r>
            <a:r>
              <a:rPr lang="zh-TW" altLang="en-US" b="0"/>
              <a:t>將學生帶離現場</a:t>
            </a:r>
            <a:r>
              <a:rPr lang="en-US" altLang="zh-TW" b="0"/>
              <a:t>;</a:t>
            </a:r>
            <a:r>
              <a:rPr lang="zh-TW" altLang="en-US" b="0"/>
              <a:t>情況急迫時</a:t>
            </a:r>
            <a:r>
              <a:rPr lang="en-US" altLang="zh-TW" b="0"/>
              <a:t>,</a:t>
            </a:r>
            <a:r>
              <a:rPr lang="zh-TW" altLang="en-US" b="0"/>
              <a:t>學務處或輔導處</a:t>
            </a:r>
            <a:r>
              <a:rPr lang="en-US" altLang="zh-TW" b="0"/>
              <a:t>(</a:t>
            </a:r>
            <a:r>
              <a:rPr lang="zh-TW" altLang="en-US" b="0"/>
              <a:t>室</a:t>
            </a:r>
            <a:r>
              <a:rPr lang="en-US" altLang="zh-TW" b="0"/>
              <a:t>)</a:t>
            </a:r>
            <a:r>
              <a:rPr lang="zh-TW" altLang="en-US" b="0"/>
              <a:t>應派員協助處理</a:t>
            </a:r>
            <a:r>
              <a:rPr lang="en-US" altLang="zh-TW" b="0"/>
              <a:t>,</a:t>
            </a:r>
            <a:r>
              <a:rPr lang="zh-TW" altLang="en-US" b="0"/>
              <a:t>非有正當理由不得拒絕</a:t>
            </a:r>
            <a:r>
              <a:rPr lang="en-US" altLang="zh-TW" b="0"/>
              <a:t>;</a:t>
            </a:r>
            <a:r>
              <a:rPr lang="zh-TW" altLang="en-US" b="0"/>
              <a:t>有危害他人生命、身體之虞時</a:t>
            </a:r>
            <a:r>
              <a:rPr lang="en-US" altLang="zh-TW" b="0"/>
              <a:t>,</a:t>
            </a:r>
            <a:r>
              <a:rPr lang="zh-TW" altLang="en-US" b="0"/>
              <a:t>得強制帶離現場</a:t>
            </a:r>
            <a:r>
              <a:rPr lang="en-US" altLang="zh-TW" b="0"/>
              <a:t>,</a:t>
            </a:r>
            <a:r>
              <a:rPr lang="zh-TW" altLang="en-US" b="0"/>
              <a:t>並尋求校外相關機構協助處理。</a:t>
            </a:r>
          </a:p>
          <a:p>
            <a:r>
              <a:rPr lang="zh-TW" altLang="en-US" b="0"/>
              <a:t>就前項情形</a:t>
            </a:r>
            <a:r>
              <a:rPr lang="en-US" altLang="zh-TW" b="0"/>
              <a:t>,</a:t>
            </a:r>
            <a:r>
              <a:rPr lang="zh-TW" altLang="en-US" b="0"/>
              <a:t>教師應告知已實施之輔導管教措施或提供輔導管教紀錄</a:t>
            </a:r>
            <a:r>
              <a:rPr lang="en-US" altLang="zh-TW" b="0"/>
              <a:t>,</a:t>
            </a:r>
            <a:r>
              <a:rPr lang="zh-TW" altLang="en-US" b="0"/>
              <a:t>供其參考。</a:t>
            </a:r>
          </a:p>
          <a:p>
            <a:endParaRPr lang="zh-TW" altLang="en-US"/>
          </a:p>
        </p:txBody>
      </p:sp>
    </p:spTree>
    <p:extLst>
      <p:ext uri="{BB962C8B-B14F-4D97-AF65-F5344CB8AC3E}">
        <p14:creationId xmlns:p14="http://schemas.microsoft.com/office/powerpoint/2010/main" val="25753524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endParaRPr lang="zh-TW" altLang="en-US"/>
          </a:p>
        </p:txBody>
      </p:sp>
      <p:sp>
        <p:nvSpPr>
          <p:cNvPr id="165891" name="內容版面配置區 2"/>
          <p:cNvSpPr>
            <a:spLocks noGrp="1" noChangeArrowheads="1"/>
          </p:cNvSpPr>
          <p:nvPr>
            <p:ph idx="1"/>
          </p:nvPr>
        </p:nvSpPr>
        <p:spPr/>
        <p:txBody>
          <a:bodyPr/>
          <a:lstStyle/>
          <a:p>
            <a:r>
              <a:rPr lang="zh-TW" altLang="en-US" b="0"/>
              <a:t>各處室人員將學生帶離現場後</a:t>
            </a:r>
            <a:r>
              <a:rPr lang="en-US" altLang="zh-TW" b="0"/>
              <a:t>,</a:t>
            </a:r>
            <a:r>
              <a:rPr lang="zh-TW" altLang="en-US" b="0"/>
              <a:t>得安排學生前往圖書館、輔導處</a:t>
            </a:r>
            <a:r>
              <a:rPr lang="en-US" altLang="zh-TW" b="0"/>
              <a:t>(</a:t>
            </a:r>
            <a:r>
              <a:rPr lang="zh-TW" altLang="en-US" b="0"/>
              <a:t>室</a:t>
            </a:r>
            <a:r>
              <a:rPr lang="en-US" altLang="zh-TW" b="0"/>
              <a:t>)</a:t>
            </a:r>
            <a:r>
              <a:rPr lang="zh-TW" altLang="en-US" b="0"/>
              <a:t>或其他適當場所</a:t>
            </a:r>
            <a:r>
              <a:rPr lang="en-US" altLang="zh-TW" b="0"/>
              <a:t>,</a:t>
            </a:r>
            <a:r>
              <a:rPr lang="zh-TW" altLang="en-US" b="0"/>
              <a:t>參與適當之活動</a:t>
            </a:r>
            <a:r>
              <a:rPr lang="en-US" altLang="zh-TW" b="0"/>
              <a:t>,</a:t>
            </a:r>
            <a:r>
              <a:rPr lang="zh-TW" altLang="en-US" b="0"/>
              <a:t>或依規定予以輔導與管教。</a:t>
            </a:r>
          </a:p>
          <a:p>
            <a:r>
              <a:rPr lang="zh-TW" altLang="en-US" b="0"/>
              <a:t>學務處或輔導處</a:t>
            </a:r>
            <a:r>
              <a:rPr lang="en-US" altLang="zh-TW" b="0"/>
              <a:t>(</a:t>
            </a:r>
            <a:r>
              <a:rPr lang="zh-TW" altLang="en-US" b="0"/>
              <a:t>室</a:t>
            </a:r>
            <a:r>
              <a:rPr lang="en-US" altLang="zh-TW" b="0"/>
              <a:t>)</a:t>
            </a:r>
            <a:r>
              <a:rPr lang="zh-TW" altLang="en-US" b="0"/>
              <a:t>於必要時</a:t>
            </a:r>
            <a:r>
              <a:rPr lang="en-US" altLang="zh-TW" b="0"/>
              <a:t>,</a:t>
            </a:r>
            <a:r>
              <a:rPr lang="zh-TW" altLang="en-US" b="0"/>
              <a:t>得基於協助學生轉換情境、宣洩壓力之輔導目的</a:t>
            </a:r>
            <a:r>
              <a:rPr lang="en-US" altLang="zh-TW" b="0"/>
              <a:t>,</a:t>
            </a:r>
            <a:r>
              <a:rPr lang="zh-TW" altLang="en-US" b="0"/>
              <a:t>衡量學生身心狀況</a:t>
            </a:r>
            <a:r>
              <a:rPr lang="en-US" altLang="zh-TW" b="0"/>
              <a:t>,</a:t>
            </a:r>
            <a:r>
              <a:rPr lang="zh-TW" altLang="en-US" b="0"/>
              <a:t>在學務處或輔導處</a:t>
            </a:r>
            <a:r>
              <a:rPr lang="en-US" altLang="zh-TW" b="0"/>
              <a:t>(</a:t>
            </a:r>
            <a:r>
              <a:rPr lang="zh-TW" altLang="en-US" b="0"/>
              <a:t>室</a:t>
            </a:r>
            <a:r>
              <a:rPr lang="en-US" altLang="zh-TW" b="0"/>
              <a:t>)</a:t>
            </a:r>
            <a:r>
              <a:rPr lang="zh-TW" altLang="en-US" b="0"/>
              <a:t>人員指導下</a:t>
            </a:r>
            <a:r>
              <a:rPr lang="en-US" altLang="zh-TW" b="0"/>
              <a:t>,</a:t>
            </a:r>
            <a:r>
              <a:rPr lang="zh-TW" altLang="en-US" b="0"/>
              <a:t>請學生進行適合適量之活動或運動項目</a:t>
            </a:r>
            <a:r>
              <a:rPr lang="en-US" altLang="zh-TW" b="0"/>
              <a:t>,</a:t>
            </a:r>
            <a:r>
              <a:rPr lang="zh-TW" altLang="en-US" b="0"/>
              <a:t>但不應基於處罰之目的為之</a:t>
            </a:r>
            <a:r>
              <a:rPr lang="en-US" altLang="zh-TW" b="0"/>
              <a:t>;</a:t>
            </a:r>
            <a:r>
              <a:rPr lang="zh-TW" altLang="en-US" b="0"/>
              <a:t>若發現學生身體確有不適</a:t>
            </a:r>
            <a:r>
              <a:rPr lang="en-US" altLang="zh-TW" b="0"/>
              <a:t>,</a:t>
            </a:r>
            <a:r>
              <a:rPr lang="zh-TW" altLang="en-US" b="0"/>
              <a:t>應即調整或停止。</a:t>
            </a:r>
          </a:p>
        </p:txBody>
      </p:sp>
    </p:spTree>
    <p:extLst>
      <p:ext uri="{BB962C8B-B14F-4D97-AF65-F5344CB8AC3E}">
        <p14:creationId xmlns:p14="http://schemas.microsoft.com/office/powerpoint/2010/main" val="16721636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p:nvPr>
        </p:nvSpPr>
        <p:spPr>
          <a:xfrm>
            <a:off x="914400" y="2130425"/>
            <a:ext cx="10363200" cy="1470025"/>
          </a:xfrm>
        </p:spPr>
        <p:txBody>
          <a:bodyPr/>
          <a:lstStyle/>
          <a:p>
            <a:pPr>
              <a:defRPr/>
            </a:pPr>
            <a:r>
              <a:rPr lang="zh-TW" altLang="en-US" dirty="0"/>
              <a:t>家長須到校配合</a:t>
            </a:r>
          </a:p>
        </p:txBody>
      </p:sp>
      <p:sp>
        <p:nvSpPr>
          <p:cNvPr id="166915" name="副標題 4"/>
          <p:cNvSpPr>
            <a:spLocks noGrp="1" noChangeArrowheads="1"/>
          </p:cNvSpPr>
          <p:nvPr>
            <p:ph type="subTitle" idx="1"/>
          </p:nvPr>
        </p:nvSpPr>
        <p:spPr/>
        <p:txBody>
          <a:bodyPr/>
          <a:lstStyle/>
          <a:p>
            <a:endParaRPr lang="zh-TW" altLang="en-US"/>
          </a:p>
        </p:txBody>
      </p:sp>
    </p:spTree>
    <p:extLst>
      <p:ext uri="{BB962C8B-B14F-4D97-AF65-F5344CB8AC3E}">
        <p14:creationId xmlns:p14="http://schemas.microsoft.com/office/powerpoint/2010/main" val="9694927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200" dirty="0"/>
              <a:t>二十六、法定代理人或實際照顧者之協助輔導管教措施</a:t>
            </a:r>
            <a:br>
              <a:rPr lang="zh-TW" altLang="en-US" sz="3200" dirty="0"/>
            </a:br>
            <a:endParaRPr lang="zh-TW" altLang="en-US" sz="3200" dirty="0"/>
          </a:p>
        </p:txBody>
      </p:sp>
      <p:sp>
        <p:nvSpPr>
          <p:cNvPr id="3" name="內容版面配置區 2"/>
          <p:cNvSpPr>
            <a:spLocks noGrp="1"/>
          </p:cNvSpPr>
          <p:nvPr>
            <p:ph idx="1"/>
          </p:nvPr>
        </p:nvSpPr>
        <p:spPr>
          <a:xfrm>
            <a:off x="609600" y="1916832"/>
            <a:ext cx="10972800" cy="4209332"/>
          </a:xfrm>
        </p:spPr>
        <p:txBody>
          <a:bodyPr/>
          <a:lstStyle/>
          <a:p>
            <a:r>
              <a:rPr lang="zh-TW" altLang="en-US" sz="3200" dirty="0"/>
              <a:t>學務處或輔導處（室）依前點實施管教，須法定代理人或實際照顧者到校協助處理者，應請其配合到校，協助學校輔導該學生及盡管教之責任。</a:t>
            </a:r>
          </a:p>
          <a:p>
            <a:r>
              <a:rPr lang="zh-TW" altLang="en-US" sz="3200" dirty="0"/>
              <a:t>高級中等以下學校於學生有重大違規事件，</a:t>
            </a:r>
            <a:r>
              <a:rPr lang="zh-TW" altLang="en-US" sz="3200" b="1" u="sng" dirty="0">
                <a:solidFill>
                  <a:srgbClr val="FF0000"/>
                </a:solidFill>
                <a:effectLst>
                  <a:outerShdw blurRad="38100" dist="38100" dir="2700000" algn="tl">
                    <a:srgbClr val="000000">
                      <a:alpha val="43137"/>
                    </a:srgbClr>
                  </a:outerShdw>
                </a:effectLst>
              </a:rPr>
              <a:t>應</a:t>
            </a:r>
            <a:r>
              <a:rPr lang="zh-TW" altLang="en-US" sz="3200" dirty="0"/>
              <a:t>依家庭教育法規定，通知其法定代理人或實際照顧者；並提供相關家庭教育諮商或輔導等服務。法定代理人或實際照顧者拒絕配合時，</a:t>
            </a:r>
            <a:r>
              <a:rPr lang="zh-TW" altLang="en-US" sz="3200" u="sng" dirty="0">
                <a:solidFill>
                  <a:srgbClr val="FF0000"/>
                </a:solidFill>
                <a:effectLst>
                  <a:outerShdw blurRad="38100" dist="38100" dir="2700000" algn="tl">
                    <a:srgbClr val="000000">
                      <a:alpha val="43137"/>
                    </a:srgbClr>
                  </a:outerShdw>
                </a:effectLst>
              </a:rPr>
              <a:t>應聯繫社政單位進行家庭訪視或協助處理</a:t>
            </a:r>
            <a:r>
              <a:rPr lang="zh-TW" altLang="en-US" sz="3200" dirty="0"/>
              <a:t>。</a:t>
            </a:r>
          </a:p>
        </p:txBody>
      </p:sp>
    </p:spTree>
    <p:extLst>
      <p:ext uri="{BB962C8B-B14F-4D97-AF65-F5344CB8AC3E}">
        <p14:creationId xmlns:p14="http://schemas.microsoft.com/office/powerpoint/2010/main" val="2707429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zh-TW" altLang="en-US" dirty="0"/>
              <a:t>二十七、學校之特殊管教措施</a:t>
            </a:r>
            <a:br>
              <a:rPr lang="zh-TW" altLang="en-US" dirty="0"/>
            </a:br>
            <a:endParaRPr lang="zh-TW" altLang="en-US" dirty="0"/>
          </a:p>
        </p:txBody>
      </p:sp>
      <p:sp>
        <p:nvSpPr>
          <p:cNvPr id="168963" name="內容版面配置區 2"/>
          <p:cNvSpPr>
            <a:spLocks noGrp="1" noChangeArrowheads="1"/>
          </p:cNvSpPr>
          <p:nvPr>
            <p:ph idx="1"/>
          </p:nvPr>
        </p:nvSpPr>
        <p:spPr>
          <a:xfrm>
            <a:off x="609600" y="1125538"/>
            <a:ext cx="10972800" cy="5000625"/>
          </a:xfrm>
        </p:spPr>
        <p:txBody>
          <a:bodyPr/>
          <a:lstStyle/>
          <a:p>
            <a:r>
              <a:rPr lang="zh-TW" altLang="en-US" sz="2800" b="0"/>
              <a:t>學務處認為學生違規情節重大</a:t>
            </a:r>
            <a:r>
              <a:rPr lang="en-US" altLang="zh-TW" sz="2800" b="0"/>
              <a:t>,</a:t>
            </a:r>
            <a:r>
              <a:rPr lang="zh-TW" altLang="en-US" sz="2800" b="0"/>
              <a:t>擬採取下列各款措施時</a:t>
            </a:r>
            <a:r>
              <a:rPr lang="en-US" altLang="zh-TW" sz="2800" b="0"/>
              <a:t>,</a:t>
            </a:r>
            <a:r>
              <a:rPr lang="zh-TW" altLang="en-US" sz="2800" b="0"/>
              <a:t>應依該校學生獎懲相關規定</a:t>
            </a:r>
            <a:r>
              <a:rPr lang="en-US" altLang="zh-TW" sz="2800" b="0"/>
              <a:t>,</a:t>
            </a:r>
            <a:r>
              <a:rPr lang="zh-TW" altLang="en-US" sz="2800" b="0"/>
              <a:t>簽會導師及輔導處</a:t>
            </a:r>
            <a:r>
              <a:rPr lang="en-US" altLang="zh-TW" sz="2800" b="0"/>
              <a:t>(</a:t>
            </a:r>
            <a:r>
              <a:rPr lang="zh-TW" altLang="en-US" sz="2800" b="0"/>
              <a:t>室</a:t>
            </a:r>
            <a:r>
              <a:rPr lang="en-US" altLang="zh-TW" sz="2800" b="0"/>
              <a:t>)</a:t>
            </a:r>
            <a:r>
              <a:rPr lang="zh-TW" altLang="en-US" sz="2800" b="0"/>
              <a:t>提供意見</a:t>
            </a:r>
            <a:r>
              <a:rPr lang="en-US" altLang="zh-TW" sz="2800" b="0"/>
              <a:t>,</a:t>
            </a:r>
            <a:r>
              <a:rPr lang="zh-TW" altLang="en-US" sz="2800" b="0"/>
              <a:t>經學生獎懲委員會或相關委員會討論議決後</a:t>
            </a:r>
            <a:r>
              <a:rPr lang="en-US" altLang="zh-TW" sz="2800" b="0"/>
              <a:t>,</a:t>
            </a:r>
            <a:r>
              <a:rPr lang="zh-TW" altLang="en-US" sz="2800" b="0"/>
              <a:t>始得為之。但情況急迫</a:t>
            </a:r>
            <a:r>
              <a:rPr lang="en-US" altLang="zh-TW" sz="2800" b="0"/>
              <a:t>,</a:t>
            </a:r>
            <a:r>
              <a:rPr lang="zh-TW" altLang="en-US" sz="2800" b="0"/>
              <a:t>應立即移送警察機關處置者</a:t>
            </a:r>
            <a:r>
              <a:rPr lang="en-US" altLang="zh-TW" sz="2800" b="0"/>
              <a:t>,</a:t>
            </a:r>
            <a:r>
              <a:rPr lang="zh-TW" altLang="en-US" sz="2800" b="0"/>
              <a:t>不在此限</a:t>
            </a:r>
            <a:r>
              <a:rPr lang="en-US" altLang="zh-TW" sz="2800" b="0"/>
              <a:t>:</a:t>
            </a:r>
          </a:p>
          <a:p>
            <a:r>
              <a:rPr lang="en-US" altLang="zh-TW" sz="2800" b="0"/>
              <a:t>(</a:t>
            </a:r>
            <a:r>
              <a:rPr lang="zh-TW" altLang="en-US" sz="2800" b="0"/>
              <a:t>一</a:t>
            </a:r>
            <a:r>
              <a:rPr lang="en-US" altLang="zh-TW" sz="2800" b="0"/>
              <a:t>)</a:t>
            </a:r>
            <a:r>
              <a:rPr lang="zh-TW" altLang="en-US" sz="2800" b="0"/>
              <a:t>交由其法定代理人或實際照顧者帶回管教。</a:t>
            </a:r>
          </a:p>
          <a:p>
            <a:r>
              <a:rPr lang="en-US" altLang="zh-TW" sz="2800" b="0"/>
              <a:t>(</a:t>
            </a:r>
            <a:r>
              <a:rPr lang="zh-TW" altLang="en-US" sz="2800" b="0"/>
              <a:t>二</a:t>
            </a:r>
            <a:r>
              <a:rPr lang="en-US" altLang="zh-TW" sz="2800" b="0"/>
              <a:t>)</a:t>
            </a:r>
            <a:r>
              <a:rPr lang="zh-TW" altLang="en-US" sz="2800" b="0"/>
              <a:t>規劃參加高關懷課程。</a:t>
            </a:r>
          </a:p>
          <a:p>
            <a:r>
              <a:rPr lang="en-US" altLang="zh-TW" sz="2800" b="0"/>
              <a:t>(</a:t>
            </a:r>
            <a:r>
              <a:rPr lang="zh-TW" altLang="en-US" sz="2800" b="0"/>
              <a:t>三</a:t>
            </a:r>
            <a:r>
              <a:rPr lang="en-US" altLang="zh-TW" sz="2800" b="0"/>
              <a:t>)</a:t>
            </a:r>
            <a:r>
              <a:rPr lang="zh-TW" altLang="en-US" sz="2800" b="0"/>
              <a:t>聯繫社政及相關單位協助提供心理治療、社會工作、家庭諮商及其他專業服務。</a:t>
            </a:r>
          </a:p>
          <a:p>
            <a:r>
              <a:rPr lang="en-US" altLang="zh-TW" sz="2800" b="0"/>
              <a:t>(</a:t>
            </a:r>
            <a:r>
              <a:rPr lang="zh-TW" altLang="en-US" sz="2800" b="0"/>
              <a:t>四</a:t>
            </a:r>
            <a:r>
              <a:rPr lang="en-US" altLang="zh-TW" sz="2800" b="0"/>
              <a:t>)</a:t>
            </a:r>
            <a:r>
              <a:rPr lang="zh-TW" altLang="en-US" sz="2800" b="0"/>
              <a:t>送請少年輔導單位輔導。</a:t>
            </a:r>
          </a:p>
          <a:p>
            <a:r>
              <a:rPr lang="en-US" altLang="zh-TW" sz="2800" b="0"/>
              <a:t>(</a:t>
            </a:r>
            <a:r>
              <a:rPr lang="zh-TW" altLang="en-US" sz="2800" b="0"/>
              <a:t>五</a:t>
            </a:r>
            <a:r>
              <a:rPr lang="en-US" altLang="zh-TW" sz="2800" b="0"/>
              <a:t>)</a:t>
            </a:r>
            <a:r>
              <a:rPr lang="zh-TW" altLang="en-US" sz="2800" b="0"/>
              <a:t>移送警察機關處置。</a:t>
            </a:r>
          </a:p>
          <a:p>
            <a:r>
              <a:rPr lang="en-US" altLang="zh-TW" sz="2800" b="0"/>
              <a:t>(</a:t>
            </a:r>
            <a:r>
              <a:rPr lang="zh-TW" altLang="en-US" sz="2800" b="0"/>
              <a:t>六</a:t>
            </a:r>
            <a:r>
              <a:rPr lang="en-US" altLang="zh-TW" sz="2800" b="0"/>
              <a:t>)</a:t>
            </a:r>
            <a:r>
              <a:rPr lang="zh-TW" altLang="en-US" sz="2800" b="0"/>
              <a:t>移送司法機關處置。</a:t>
            </a:r>
          </a:p>
        </p:txBody>
      </p:sp>
    </p:spTree>
    <p:extLst>
      <p:ext uri="{BB962C8B-B14F-4D97-AF65-F5344CB8AC3E}">
        <p14:creationId xmlns:p14="http://schemas.microsoft.com/office/powerpoint/2010/main" val="26058391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endParaRPr lang="zh-TW" altLang="en-US"/>
          </a:p>
        </p:txBody>
      </p:sp>
      <p:sp>
        <p:nvSpPr>
          <p:cNvPr id="169987" name="內容版面配置區 2"/>
          <p:cNvSpPr>
            <a:spLocks noGrp="1" noChangeArrowheads="1"/>
          </p:cNvSpPr>
          <p:nvPr>
            <p:ph idx="1"/>
          </p:nvPr>
        </p:nvSpPr>
        <p:spPr>
          <a:xfrm>
            <a:off x="609600" y="115888"/>
            <a:ext cx="10972800" cy="6010275"/>
          </a:xfrm>
        </p:spPr>
        <p:txBody>
          <a:bodyPr/>
          <a:lstStyle/>
          <a:p>
            <a:r>
              <a:rPr lang="zh-TW" altLang="en-US" sz="2800" b="0"/>
              <a:t>學生獎懲委員會及相關委員會應保障當事人學生與其法定代理人或實際照顧者發言之權利</a:t>
            </a:r>
            <a:r>
              <a:rPr lang="en-US" altLang="zh-TW" sz="2800" b="0"/>
              <a:t>,</a:t>
            </a:r>
            <a:r>
              <a:rPr lang="zh-TW" altLang="en-US" sz="2800" b="0"/>
              <a:t>並充分討論及記載先前已實施各項管教措施之教育效果。</a:t>
            </a:r>
          </a:p>
          <a:p>
            <a:r>
              <a:rPr lang="zh-TW" altLang="en-US" sz="2800" b="0"/>
              <a:t>學校除採取第一項所定處置外</a:t>
            </a:r>
            <a:r>
              <a:rPr lang="en-US" altLang="zh-TW" sz="2800" b="0"/>
              <a:t>,</a:t>
            </a:r>
            <a:r>
              <a:rPr lang="zh-TW" altLang="en-US" sz="2800" b="0"/>
              <a:t>必要時</a:t>
            </a:r>
            <a:r>
              <a:rPr lang="en-US" altLang="zh-TW" sz="2800" b="0"/>
              <a:t>,</a:t>
            </a:r>
            <a:r>
              <a:rPr lang="zh-TW" altLang="en-US" sz="2800" b="0"/>
              <a:t>應聯繫社政單位協助處理。</a:t>
            </a:r>
          </a:p>
          <a:p>
            <a:r>
              <a:rPr lang="zh-TW" altLang="en-US" sz="2800" b="0"/>
              <a:t>學生家庭為脆弱家庭</a:t>
            </a:r>
            <a:r>
              <a:rPr lang="en-US" altLang="zh-TW" sz="2800" b="0"/>
              <a:t>,</a:t>
            </a:r>
            <a:r>
              <a:rPr lang="zh-TW" altLang="en-US" sz="2800" b="0"/>
              <a:t>或難以期待發揮輔導管教功能之家庭時</a:t>
            </a:r>
            <a:r>
              <a:rPr lang="en-US" altLang="zh-TW" sz="2800" b="0"/>
              <a:t>,</a:t>
            </a:r>
            <a:r>
              <a:rPr lang="zh-TW" altLang="en-US" sz="2800" b="0"/>
              <a:t>得不採取第一項第一款之帶回管教措施</a:t>
            </a:r>
            <a:r>
              <a:rPr lang="en-US" altLang="zh-TW" sz="2800" b="0"/>
              <a:t>,</a:t>
            </a:r>
            <a:r>
              <a:rPr lang="zh-TW" altLang="en-US" sz="2800" b="0"/>
              <a:t>而應聯繫社政單位協助處理或尋求其他校內外兒少保護資源。</a:t>
            </a:r>
          </a:p>
          <a:p>
            <a:r>
              <a:rPr lang="zh-TW" altLang="en-US" sz="2800" b="0"/>
              <a:t>學生交由法定代理人或實際照顧者帶回管教</a:t>
            </a:r>
            <a:r>
              <a:rPr lang="en-US" altLang="zh-TW" sz="2800" b="0"/>
              <a:t>,</a:t>
            </a:r>
            <a:r>
              <a:rPr lang="zh-TW" altLang="en-US" sz="2800" b="0"/>
              <a:t>每次以五日為限</a:t>
            </a:r>
            <a:r>
              <a:rPr lang="en-US" altLang="zh-TW" sz="2800" b="0"/>
              <a:t>,</a:t>
            </a:r>
            <a:r>
              <a:rPr lang="zh-TW" altLang="en-US" sz="2800" b="0"/>
              <a:t>並應於事前進行家訪</a:t>
            </a:r>
            <a:r>
              <a:rPr lang="en-US" altLang="zh-TW" sz="2800" b="0"/>
              <a:t>,</a:t>
            </a:r>
            <a:r>
              <a:rPr lang="zh-TW" altLang="en-US" sz="2800" b="0"/>
              <a:t>或與法定代理人或實際照顧者面談</a:t>
            </a:r>
            <a:r>
              <a:rPr lang="en-US" altLang="zh-TW" sz="2800" b="0"/>
              <a:t>,</a:t>
            </a:r>
            <a:r>
              <a:rPr lang="zh-TW" altLang="en-US" sz="2800" b="0"/>
              <a:t>以評估其效果。</a:t>
            </a:r>
          </a:p>
          <a:p>
            <a:r>
              <a:rPr lang="zh-TW" altLang="en-US" sz="2800" b="0"/>
              <a:t>帶回管教期間</a:t>
            </a:r>
            <a:r>
              <a:rPr lang="en-US" altLang="zh-TW" sz="2800" b="0"/>
              <a:t>,</a:t>
            </a:r>
            <a:r>
              <a:rPr lang="zh-TW" altLang="en-US" sz="2800" b="0"/>
              <a:t>學校應與學生保持聯繫</a:t>
            </a:r>
            <a:r>
              <a:rPr lang="en-US" altLang="zh-TW" sz="2800" b="0"/>
              <a:t>,</a:t>
            </a:r>
            <a:r>
              <a:rPr lang="zh-TW" altLang="en-US" sz="2800" b="0"/>
              <a:t>繼續予以適當之輔導</a:t>
            </a:r>
            <a:r>
              <a:rPr lang="en-US" altLang="zh-TW" sz="2800" b="0"/>
              <a:t>;</a:t>
            </a:r>
            <a:r>
              <a:rPr lang="zh-TW" altLang="en-US" sz="2800" b="0"/>
              <a:t>必要時</a:t>
            </a:r>
            <a:r>
              <a:rPr lang="en-US" altLang="zh-TW" sz="2800" b="0"/>
              <a:t>,</a:t>
            </a:r>
            <a:r>
              <a:rPr lang="zh-TW" altLang="en-US" sz="2800" b="0"/>
              <a:t>學校得終止帶回管教之處置</a:t>
            </a:r>
            <a:r>
              <a:rPr lang="en-US" altLang="zh-TW" sz="2800" b="0"/>
              <a:t>;</a:t>
            </a:r>
            <a:r>
              <a:rPr lang="zh-TW" altLang="en-US" sz="2800" b="0"/>
              <a:t>帶回管教結束後</a:t>
            </a:r>
            <a:r>
              <a:rPr lang="en-US" altLang="zh-TW" sz="2800" b="0"/>
              <a:t>,</a:t>
            </a:r>
            <a:r>
              <a:rPr lang="zh-TW" altLang="en-US" sz="2800" b="0"/>
              <a:t>學校得視需要予以補課。</a:t>
            </a:r>
          </a:p>
          <a:p>
            <a:endParaRPr lang="zh-TW" altLang="en-US"/>
          </a:p>
        </p:txBody>
      </p:sp>
    </p:spTree>
    <p:extLst>
      <p:ext uri="{BB962C8B-B14F-4D97-AF65-F5344CB8AC3E}">
        <p14:creationId xmlns:p14="http://schemas.microsoft.com/office/powerpoint/2010/main" val="20611432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9788" y="274638"/>
            <a:ext cx="10369550" cy="1785937"/>
          </a:xfrm>
        </p:spPr>
        <p:txBody>
          <a:bodyPr/>
          <a:lstStyle/>
          <a:p>
            <a:pPr>
              <a:defRPr/>
            </a:pPr>
            <a:r>
              <a:rPr lang="zh-TW" altLang="en-US" dirty="0"/>
              <a:t>三十二、</a:t>
            </a:r>
            <a:r>
              <a:rPr lang="en-US" altLang="zh-TW" dirty="0"/>
              <a:t/>
            </a:r>
            <a:br>
              <a:rPr lang="en-US" altLang="zh-TW" dirty="0"/>
            </a:br>
            <a:r>
              <a:rPr lang="zh-TW" altLang="en-US" dirty="0"/>
              <a:t>身心障礙或精神疾病學生之轉介措施</a:t>
            </a:r>
          </a:p>
        </p:txBody>
      </p:sp>
      <p:sp>
        <p:nvSpPr>
          <p:cNvPr id="172035" name="內容版面配置區 2"/>
          <p:cNvSpPr>
            <a:spLocks noGrp="1" noChangeArrowheads="1"/>
          </p:cNvSpPr>
          <p:nvPr>
            <p:ph idx="1"/>
          </p:nvPr>
        </p:nvSpPr>
        <p:spPr>
          <a:xfrm>
            <a:off x="982663" y="2205038"/>
            <a:ext cx="10442575" cy="3921125"/>
          </a:xfrm>
        </p:spPr>
        <p:txBody>
          <a:bodyPr/>
          <a:lstStyle/>
          <a:p>
            <a:r>
              <a:rPr lang="zh-TW" altLang="en-US" sz="4000" b="0"/>
              <a:t>教師實施輔導與管教時，發現學生有身心障礙或精神疾病者，應將輔導與管教紀錄，連同書面申請書送學校輔導處（室），斟酌情形安排學生接受心理諮商，或依法定程序接受特殊教育或治療</a:t>
            </a:r>
          </a:p>
          <a:p>
            <a:endParaRPr lang="zh-TW" altLang="en-US"/>
          </a:p>
        </p:txBody>
      </p:sp>
    </p:spTree>
    <p:extLst>
      <p:ext uri="{BB962C8B-B14F-4D97-AF65-F5344CB8AC3E}">
        <p14:creationId xmlns:p14="http://schemas.microsoft.com/office/powerpoint/2010/main" val="33077842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a:extLst>
              <a:ext uri="{FF2B5EF4-FFF2-40B4-BE49-F238E27FC236}">
                <a16:creationId xmlns:a16="http://schemas.microsoft.com/office/drawing/2014/main" xmlns="" id="{14126161-DBE1-EAEE-1E62-7B104FC0796C}"/>
              </a:ext>
            </a:extLst>
          </p:cNvPr>
          <p:cNvSpPr>
            <a:spLocks noGrp="1"/>
          </p:cNvSpPr>
          <p:nvPr>
            <p:ph type="ctrTitle"/>
          </p:nvPr>
        </p:nvSpPr>
        <p:spPr>
          <a:xfrm>
            <a:off x="914400" y="2130425"/>
            <a:ext cx="10363200" cy="1470025"/>
          </a:xfrm>
        </p:spPr>
        <p:txBody>
          <a:bodyPr/>
          <a:lstStyle/>
          <a:p>
            <a:pPr>
              <a:defRPr/>
            </a:pPr>
            <a:r>
              <a:rPr lang="zh-TW" altLang="en-US" dirty="0"/>
              <a:t>特殊生的輔導管教措施</a:t>
            </a:r>
          </a:p>
        </p:txBody>
      </p:sp>
      <p:sp>
        <p:nvSpPr>
          <p:cNvPr id="97283" name="副標題 4">
            <a:extLst>
              <a:ext uri="{FF2B5EF4-FFF2-40B4-BE49-F238E27FC236}">
                <a16:creationId xmlns:a16="http://schemas.microsoft.com/office/drawing/2014/main" xmlns="" id="{D2D01AF4-B77C-F9E8-DCC0-75F3D2A117E8}"/>
              </a:ext>
            </a:extLst>
          </p:cNvPr>
          <p:cNvSpPr>
            <a:spLocks noGrp="1" noChangeArrowheads="1"/>
          </p:cNvSpPr>
          <p:nvPr>
            <p:ph type="subTitle" idx="1"/>
          </p:nvPr>
        </p:nvSpPr>
        <p:spPr/>
        <p:txBody>
          <a:bodyPr/>
          <a:lstStyle/>
          <a:p>
            <a:endParaRPr lang="zh-TW"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p:nvPr>
        </p:nvSpPr>
        <p:spPr/>
        <p:txBody>
          <a:bodyPr/>
          <a:lstStyle/>
          <a:p>
            <a:r>
              <a:rPr lang="zh-TW" altLang="en-US" dirty="0"/>
              <a:t>教師處置學生事件能力非常重要</a:t>
            </a:r>
          </a:p>
        </p:txBody>
      </p:sp>
      <p:sp>
        <p:nvSpPr>
          <p:cNvPr id="5" name="副標題 4"/>
          <p:cNvSpPr>
            <a:spLocks noGrp="1"/>
          </p:cNvSpPr>
          <p:nvPr>
            <p:ph type="subTitle" idx="1"/>
          </p:nvPr>
        </p:nvSpPr>
        <p:spPr/>
        <p:txBody>
          <a:bodyPr/>
          <a:lstStyle/>
          <a:p>
            <a:endParaRPr lang="zh-TW" altLang="en-US"/>
          </a:p>
        </p:txBody>
      </p:sp>
    </p:spTree>
    <p:extLst>
      <p:ext uri="{BB962C8B-B14F-4D97-AF65-F5344CB8AC3E}">
        <p14:creationId xmlns:p14="http://schemas.microsoft.com/office/powerpoint/2010/main" val="41744291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5FFEA929-DD8B-3C52-CB6C-F1034734ACFF}"/>
              </a:ext>
            </a:extLst>
          </p:cNvPr>
          <p:cNvSpPr>
            <a:spLocks noGrp="1"/>
          </p:cNvSpPr>
          <p:nvPr>
            <p:ph type="title"/>
          </p:nvPr>
        </p:nvSpPr>
        <p:spPr/>
        <p:txBody>
          <a:bodyPr/>
          <a:lstStyle/>
          <a:p>
            <a:pPr>
              <a:defRPr/>
            </a:pPr>
            <a:r>
              <a:rPr lang="zh-TW" altLang="en-US" u="sng" dirty="0">
                <a:solidFill>
                  <a:srgbClr val="C00000"/>
                </a:solidFill>
              </a:rPr>
              <a:t>教師之強制措施及阻卻違法事由</a:t>
            </a:r>
          </a:p>
        </p:txBody>
      </p:sp>
      <p:sp>
        <p:nvSpPr>
          <p:cNvPr id="98307" name="內容版面配置區 2">
            <a:extLst>
              <a:ext uri="{FF2B5EF4-FFF2-40B4-BE49-F238E27FC236}">
                <a16:creationId xmlns:a16="http://schemas.microsoft.com/office/drawing/2014/main" xmlns="" id="{39E674C7-8DBD-26B5-22D5-6E9B8E3C66F6}"/>
              </a:ext>
            </a:extLst>
          </p:cNvPr>
          <p:cNvSpPr>
            <a:spLocks noGrp="1" noChangeArrowheads="1"/>
          </p:cNvSpPr>
          <p:nvPr>
            <p:ph idx="1"/>
          </p:nvPr>
        </p:nvSpPr>
        <p:spPr>
          <a:xfrm>
            <a:off x="609600" y="1268413"/>
            <a:ext cx="10972800" cy="4857750"/>
          </a:xfrm>
        </p:spPr>
        <p:txBody>
          <a:bodyPr/>
          <a:lstStyle/>
          <a:p>
            <a:r>
              <a:rPr lang="zh-TW" altLang="en-US" sz="2800" dirty="0"/>
              <a:t>二十四、教師之強制措施及阻卻違法事由</a:t>
            </a:r>
          </a:p>
          <a:p>
            <a:r>
              <a:rPr lang="zh-TW" altLang="en-US" sz="2800" b="0" dirty="0"/>
              <a:t>學生有下列行為</a:t>
            </a:r>
            <a:r>
              <a:rPr lang="en-US" altLang="zh-TW" sz="2800" b="0" dirty="0"/>
              <a:t>,</a:t>
            </a:r>
            <a:r>
              <a:rPr lang="zh-TW" altLang="en-US" sz="2800" b="0" dirty="0"/>
              <a:t>非立即對學生身體施加強制力</a:t>
            </a:r>
            <a:r>
              <a:rPr lang="en-US" altLang="zh-TW" sz="2800" b="0" dirty="0"/>
              <a:t>,</a:t>
            </a:r>
            <a:r>
              <a:rPr lang="zh-TW" altLang="en-US" sz="2800" b="0" dirty="0"/>
              <a:t>不能制止、排除或預防危害者</a:t>
            </a:r>
            <a:r>
              <a:rPr lang="en-US" altLang="zh-TW" sz="2800" b="0" dirty="0"/>
              <a:t>,</a:t>
            </a:r>
            <a:r>
              <a:rPr lang="zh-TW" altLang="en-US" sz="2800" dirty="0">
                <a:solidFill>
                  <a:srgbClr val="002060"/>
                </a:solidFill>
              </a:rPr>
              <a:t>教師得採取必要之強制措施</a:t>
            </a:r>
            <a:r>
              <a:rPr lang="en-US" altLang="zh-TW" sz="2800" dirty="0">
                <a:solidFill>
                  <a:srgbClr val="002060"/>
                </a:solidFill>
              </a:rPr>
              <a:t>,</a:t>
            </a:r>
            <a:r>
              <a:rPr lang="zh-TW" altLang="en-US" sz="2800" dirty="0">
                <a:solidFill>
                  <a:srgbClr val="002060"/>
                </a:solidFill>
              </a:rPr>
              <a:t>不予處罰</a:t>
            </a:r>
            <a:r>
              <a:rPr lang="en-US" altLang="zh-TW" sz="2800" b="0" dirty="0"/>
              <a:t>:</a:t>
            </a:r>
          </a:p>
          <a:p>
            <a:r>
              <a:rPr lang="en-US" altLang="zh-TW" sz="2800" b="0" dirty="0"/>
              <a:t>(</a:t>
            </a:r>
            <a:r>
              <a:rPr lang="zh-TW" altLang="en-US" sz="2800" b="0" dirty="0"/>
              <a:t>一</a:t>
            </a:r>
            <a:r>
              <a:rPr lang="en-US" altLang="zh-TW" sz="2800" b="0" dirty="0"/>
              <a:t>)</a:t>
            </a:r>
            <a:r>
              <a:rPr lang="zh-TW" altLang="en-US" sz="2800" b="0" dirty="0"/>
              <a:t>攻擊教師或他人</a:t>
            </a:r>
            <a:r>
              <a:rPr lang="en-US" altLang="zh-TW" sz="2800" b="0" dirty="0"/>
              <a:t>,</a:t>
            </a:r>
            <a:r>
              <a:rPr lang="zh-TW" altLang="en-US" sz="2800" b="0" dirty="0"/>
              <a:t>毀損公物或他人物品</a:t>
            </a:r>
            <a:r>
              <a:rPr lang="en-US" altLang="zh-TW" sz="2800" b="0" dirty="0"/>
              <a:t>,</a:t>
            </a:r>
            <a:r>
              <a:rPr lang="zh-TW" altLang="en-US" sz="2800" b="0" dirty="0"/>
              <a:t>或有攻擊、毀損行為之虞時。</a:t>
            </a:r>
          </a:p>
          <a:p>
            <a:r>
              <a:rPr lang="en-US" altLang="zh-TW" sz="2800" b="0" dirty="0"/>
              <a:t>(</a:t>
            </a:r>
            <a:r>
              <a:rPr lang="zh-TW" altLang="en-US" sz="2800" b="0" dirty="0"/>
              <a:t>二</a:t>
            </a:r>
            <a:r>
              <a:rPr lang="en-US" altLang="zh-TW" sz="2800" b="0" dirty="0"/>
              <a:t>)</a:t>
            </a:r>
            <a:r>
              <a:rPr lang="zh-TW" altLang="en-US" sz="2800" b="0" dirty="0"/>
              <a:t>自殺、自傷</a:t>
            </a:r>
            <a:r>
              <a:rPr lang="en-US" altLang="zh-TW" sz="2800" b="0" dirty="0"/>
              <a:t>,</a:t>
            </a:r>
            <a:r>
              <a:rPr lang="zh-TW" altLang="en-US" sz="2800" b="0" dirty="0"/>
              <a:t>或有自殺、自傷之虞。</a:t>
            </a:r>
          </a:p>
          <a:p>
            <a:r>
              <a:rPr lang="en-US" altLang="zh-TW" sz="2800" b="0" dirty="0"/>
              <a:t>(</a:t>
            </a:r>
            <a:r>
              <a:rPr lang="zh-TW" altLang="en-US" sz="2800" b="0" dirty="0"/>
              <a:t>三</a:t>
            </a:r>
            <a:r>
              <a:rPr lang="en-US" altLang="zh-TW" sz="2800" b="0" dirty="0"/>
              <a:t>)</a:t>
            </a:r>
            <a:r>
              <a:rPr lang="zh-TW" altLang="en-US" sz="2800" b="0" dirty="0"/>
              <a:t>無正當理由攜帶或不當使用第三十一點第二項第一款所列違禁物品</a:t>
            </a:r>
            <a:r>
              <a:rPr lang="en-US" altLang="zh-TW" sz="2800" b="0" dirty="0"/>
              <a:t>,</a:t>
            </a:r>
            <a:r>
              <a:rPr lang="zh-TW" altLang="en-US" sz="2800" b="0" dirty="0"/>
              <a:t>有侵害他人生命或身體之虞。</a:t>
            </a:r>
            <a:endParaRPr lang="en-US" altLang="zh-TW" sz="2800" b="0" dirty="0"/>
          </a:p>
          <a:p>
            <a:r>
              <a:rPr lang="en-US" altLang="zh-TW" sz="2800" b="0" dirty="0"/>
              <a:t>(</a:t>
            </a:r>
            <a:r>
              <a:rPr lang="zh-TW" altLang="en-US" sz="2800" b="0" dirty="0"/>
              <a:t>四</a:t>
            </a:r>
            <a:r>
              <a:rPr lang="en-US" altLang="zh-TW" sz="2800" b="0" dirty="0"/>
              <a:t>)</a:t>
            </a:r>
            <a:r>
              <a:rPr lang="zh-TW" altLang="en-US" sz="2800" b="0" dirty="0"/>
              <a:t>其他現在不法侵害他人生命、身體、自由、名譽或財產之行為。</a:t>
            </a:r>
          </a:p>
          <a:p>
            <a:endParaRPr lang="zh-TW" altLang="en-US" b="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D354D46B-E1B1-851E-855B-597CEE4E8010}"/>
              </a:ext>
            </a:extLst>
          </p:cNvPr>
          <p:cNvSpPr>
            <a:spLocks noGrp="1"/>
          </p:cNvSpPr>
          <p:nvPr>
            <p:ph type="title"/>
          </p:nvPr>
        </p:nvSpPr>
        <p:spPr/>
        <p:txBody>
          <a:bodyPr/>
          <a:lstStyle/>
          <a:p>
            <a:pPr>
              <a:defRPr/>
            </a:pPr>
            <a:endParaRPr lang="zh-TW" altLang="en-US"/>
          </a:p>
        </p:txBody>
      </p:sp>
      <p:sp>
        <p:nvSpPr>
          <p:cNvPr id="99331" name="內容版面配置區 2">
            <a:extLst>
              <a:ext uri="{FF2B5EF4-FFF2-40B4-BE49-F238E27FC236}">
                <a16:creationId xmlns:a16="http://schemas.microsoft.com/office/drawing/2014/main" xmlns="" id="{682814EF-7EB6-009C-556B-DE16F36EDB94}"/>
              </a:ext>
            </a:extLst>
          </p:cNvPr>
          <p:cNvSpPr>
            <a:spLocks noGrp="1" noChangeArrowheads="1"/>
          </p:cNvSpPr>
          <p:nvPr>
            <p:ph idx="1"/>
          </p:nvPr>
        </p:nvSpPr>
        <p:spPr>
          <a:xfrm>
            <a:off x="609600" y="765175"/>
            <a:ext cx="10972800" cy="5360988"/>
          </a:xfrm>
        </p:spPr>
        <p:txBody>
          <a:bodyPr/>
          <a:lstStyle/>
          <a:p>
            <a:r>
              <a:rPr lang="zh-TW" altLang="en-US" sz="3200" b="0" dirty="0"/>
              <a:t>教師依法令之行為</a:t>
            </a:r>
            <a:r>
              <a:rPr lang="en-US" altLang="zh-TW" sz="3200" b="0" dirty="0"/>
              <a:t>,</a:t>
            </a:r>
            <a:r>
              <a:rPr lang="zh-TW" altLang="en-US" sz="3200" b="0" dirty="0"/>
              <a:t>不予處罰。</a:t>
            </a:r>
          </a:p>
          <a:p>
            <a:r>
              <a:rPr lang="zh-TW" altLang="en-US" sz="3200" b="0" dirty="0"/>
              <a:t>教師業務上之正當行為</a:t>
            </a:r>
            <a:r>
              <a:rPr lang="en-US" altLang="zh-TW" sz="3200" b="0" dirty="0"/>
              <a:t>,</a:t>
            </a:r>
            <a:r>
              <a:rPr lang="zh-TW" altLang="en-US" sz="3200" b="0" dirty="0"/>
              <a:t>以及為維持教學秩序和教育活動正常進行之必要管教行為</a:t>
            </a:r>
            <a:r>
              <a:rPr lang="en-US" altLang="zh-TW" sz="3200" b="0" dirty="0"/>
              <a:t>,</a:t>
            </a:r>
            <a:r>
              <a:rPr lang="zh-TW" altLang="en-US" sz="3200" b="0" dirty="0"/>
              <a:t>不予處罰。</a:t>
            </a:r>
          </a:p>
          <a:p>
            <a:r>
              <a:rPr lang="zh-TW" altLang="en-US" sz="3200" b="0" dirty="0"/>
              <a:t>教師對於現在不法之侵害</a:t>
            </a:r>
            <a:r>
              <a:rPr lang="en-US" altLang="zh-TW" sz="3200" b="0" dirty="0"/>
              <a:t>,</a:t>
            </a:r>
            <a:r>
              <a:rPr lang="zh-TW" altLang="en-US" sz="3200" b="0" dirty="0"/>
              <a:t>而出於防衛自己或他人權利之行為</a:t>
            </a:r>
            <a:r>
              <a:rPr lang="en-US" altLang="zh-TW" sz="3200" b="0" dirty="0"/>
              <a:t>,</a:t>
            </a:r>
            <a:r>
              <a:rPr lang="zh-TW" altLang="en-US" sz="3200" b="0" dirty="0"/>
              <a:t>不予處罰。</a:t>
            </a:r>
            <a:r>
              <a:rPr lang="zh-TW" altLang="en-US" sz="3200" dirty="0">
                <a:solidFill>
                  <a:srgbClr val="C00000"/>
                </a:solidFill>
              </a:rPr>
              <a:t>但防衛行為過當者</a:t>
            </a:r>
            <a:r>
              <a:rPr lang="en-US" altLang="zh-TW" sz="3200" dirty="0">
                <a:solidFill>
                  <a:srgbClr val="C00000"/>
                </a:solidFill>
              </a:rPr>
              <a:t>,</a:t>
            </a:r>
            <a:r>
              <a:rPr lang="zh-TW" altLang="en-US" sz="3200" dirty="0">
                <a:solidFill>
                  <a:srgbClr val="C00000"/>
                </a:solidFill>
              </a:rPr>
              <a:t>得減輕或免除其處罰。</a:t>
            </a:r>
          </a:p>
          <a:p>
            <a:r>
              <a:rPr lang="zh-TW" altLang="en-US" sz="3200" b="0" dirty="0"/>
              <a:t>教師因避免自己或他人生命、身體、自由、名譽或財產之緊急危難而出於不得已之行為</a:t>
            </a:r>
            <a:r>
              <a:rPr lang="en-US" altLang="zh-TW" sz="3200" b="0" dirty="0"/>
              <a:t>,</a:t>
            </a:r>
            <a:r>
              <a:rPr lang="zh-TW" altLang="en-US" sz="3200" b="0" dirty="0"/>
              <a:t>不予處罰。</a:t>
            </a:r>
            <a:r>
              <a:rPr lang="zh-TW" altLang="en-US" sz="3200" dirty="0">
                <a:solidFill>
                  <a:srgbClr val="C00000"/>
                </a:solidFill>
              </a:rPr>
              <a:t>但避難行為過當者</a:t>
            </a:r>
            <a:r>
              <a:rPr lang="en-US" altLang="zh-TW" sz="3200" dirty="0">
                <a:solidFill>
                  <a:srgbClr val="C00000"/>
                </a:solidFill>
              </a:rPr>
              <a:t>,</a:t>
            </a:r>
            <a:r>
              <a:rPr lang="zh-TW" altLang="en-US" sz="3200" dirty="0">
                <a:solidFill>
                  <a:srgbClr val="C00000"/>
                </a:solidFill>
              </a:rPr>
              <a:t>得減輕或免除其處罰。</a:t>
            </a:r>
          </a:p>
          <a:p>
            <a:r>
              <a:rPr lang="zh-TW" altLang="en-US" sz="3200" b="0" dirty="0"/>
              <a:t>教師有第一項至前項不予處罰之情形時</a:t>
            </a:r>
            <a:r>
              <a:rPr lang="en-US" altLang="zh-TW" sz="3200" b="0" dirty="0"/>
              <a:t>,</a:t>
            </a:r>
            <a:r>
              <a:rPr lang="zh-TW" altLang="en-US" sz="3200" b="0" dirty="0"/>
              <a:t>亦不得予以不利之成績考核。</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p:nvPr>
        </p:nvSpPr>
        <p:spPr>
          <a:xfrm>
            <a:off x="914400" y="2130425"/>
            <a:ext cx="10363200" cy="1470025"/>
          </a:xfrm>
        </p:spPr>
        <p:txBody>
          <a:bodyPr/>
          <a:lstStyle/>
          <a:p>
            <a:pPr>
              <a:defRPr/>
            </a:pPr>
            <a:r>
              <a:rPr lang="en-US" altLang="zh-TW" dirty="0"/>
              <a:t>113.2.5</a:t>
            </a:r>
            <a:r>
              <a:rPr lang="zh-TW" altLang="en-US" dirty="0"/>
              <a:t>修正後規範</a:t>
            </a:r>
          </a:p>
        </p:txBody>
      </p:sp>
      <p:sp>
        <p:nvSpPr>
          <p:cNvPr id="189443" name="副標題 4"/>
          <p:cNvSpPr>
            <a:spLocks noGrp="1" noChangeArrowheads="1"/>
          </p:cNvSpPr>
          <p:nvPr>
            <p:ph type="subTitle" idx="1"/>
          </p:nvPr>
        </p:nvSpPr>
        <p:spPr/>
        <p:txBody>
          <a:bodyPr/>
          <a:lstStyle/>
          <a:p>
            <a:endParaRPr lang="zh-TW" altLang="en-US"/>
          </a:p>
        </p:txBody>
      </p:sp>
    </p:spTree>
    <p:extLst>
      <p:ext uri="{BB962C8B-B14F-4D97-AF65-F5344CB8AC3E}">
        <p14:creationId xmlns:p14="http://schemas.microsoft.com/office/powerpoint/2010/main" val="39787345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zh-TW" altLang="en-US" dirty="0"/>
              <a:t>二十九、校園安全檢查之限制</a:t>
            </a:r>
            <a:br>
              <a:rPr lang="zh-TW" altLang="en-US" dirty="0"/>
            </a:br>
            <a:endParaRPr lang="zh-TW" altLang="en-US" dirty="0"/>
          </a:p>
        </p:txBody>
      </p:sp>
      <p:sp>
        <p:nvSpPr>
          <p:cNvPr id="196611" name="內容版面配置區 2"/>
          <p:cNvSpPr>
            <a:spLocks noGrp="1" noChangeArrowheads="1"/>
          </p:cNvSpPr>
          <p:nvPr>
            <p:ph idx="1"/>
          </p:nvPr>
        </p:nvSpPr>
        <p:spPr>
          <a:xfrm>
            <a:off x="631825" y="1052513"/>
            <a:ext cx="10972800" cy="5030787"/>
          </a:xfrm>
        </p:spPr>
        <p:txBody>
          <a:bodyPr/>
          <a:lstStyle/>
          <a:p>
            <a:r>
              <a:rPr lang="zh-TW" altLang="en-US" sz="3200" u="sng" dirty="0">
                <a:solidFill>
                  <a:srgbClr val="002060"/>
                </a:solidFill>
              </a:rPr>
              <a:t>為維護校園安全</a:t>
            </a:r>
            <a:r>
              <a:rPr lang="en-US" altLang="zh-TW" sz="3200" u="sng" dirty="0">
                <a:solidFill>
                  <a:srgbClr val="002060"/>
                </a:solidFill>
              </a:rPr>
              <a:t>,</a:t>
            </a:r>
            <a:r>
              <a:rPr lang="zh-TW" altLang="en-US" sz="3200" u="sng" dirty="0">
                <a:solidFill>
                  <a:srgbClr val="002060"/>
                </a:solidFill>
              </a:rPr>
              <a:t>學校發現或接獲檢舉、通報有下列各款情形之一者</a:t>
            </a:r>
            <a:r>
              <a:rPr lang="en-US" altLang="zh-TW" sz="3200" u="sng" dirty="0">
                <a:solidFill>
                  <a:srgbClr val="002060"/>
                </a:solidFill>
              </a:rPr>
              <a:t>,</a:t>
            </a:r>
            <a:r>
              <a:rPr lang="zh-TW" altLang="en-US" sz="3200" b="0" dirty="0"/>
              <a:t>得對學生身體、其隨身攜帶之私人物品</a:t>
            </a:r>
            <a:r>
              <a:rPr lang="en-US" altLang="zh-TW" sz="3200" b="0" dirty="0"/>
              <a:t>(</a:t>
            </a:r>
            <a:r>
              <a:rPr lang="zh-TW" altLang="en-US" sz="3200" b="0" dirty="0"/>
              <a:t>如書包、手提包等</a:t>
            </a:r>
            <a:r>
              <a:rPr lang="en-US" altLang="zh-TW" sz="3200" b="0" dirty="0"/>
              <a:t>)</a:t>
            </a:r>
            <a:r>
              <a:rPr lang="zh-TW" altLang="en-US" sz="3200" b="0" dirty="0"/>
              <a:t>或專屬學生私人管領之空間</a:t>
            </a:r>
            <a:r>
              <a:rPr lang="en-US" altLang="zh-TW" sz="3200" b="0" dirty="0"/>
              <a:t>(</a:t>
            </a:r>
            <a:r>
              <a:rPr lang="zh-TW" altLang="en-US" sz="3200" b="0" dirty="0"/>
              <a:t>如抽屜、上鎖之置物櫃等</a:t>
            </a:r>
            <a:r>
              <a:rPr lang="en-US" altLang="zh-TW" sz="3200" b="0" dirty="0"/>
              <a:t>),</a:t>
            </a:r>
            <a:r>
              <a:rPr lang="zh-TW" altLang="en-US" sz="3200" b="0" dirty="0"/>
              <a:t>進行必要之校園安全檢查</a:t>
            </a:r>
            <a:r>
              <a:rPr lang="en-US" altLang="zh-TW" sz="3200" b="0" dirty="0"/>
              <a:t>:</a:t>
            </a:r>
          </a:p>
          <a:p>
            <a:r>
              <a:rPr lang="en-US" altLang="zh-TW" sz="3200" b="0" dirty="0"/>
              <a:t>(</a:t>
            </a:r>
            <a:r>
              <a:rPr lang="zh-TW" altLang="en-US" sz="3200" b="0" dirty="0"/>
              <a:t>一</a:t>
            </a:r>
            <a:r>
              <a:rPr lang="en-US" altLang="zh-TW" sz="3200" b="0" dirty="0"/>
              <a:t>)</a:t>
            </a:r>
            <a:r>
              <a:rPr lang="zh-TW" altLang="en-US" sz="3200" dirty="0">
                <a:solidFill>
                  <a:srgbClr val="C00000"/>
                </a:solidFill>
              </a:rPr>
              <a:t>特定身分學生</a:t>
            </a:r>
            <a:r>
              <a:rPr lang="zh-TW" altLang="en-US" sz="3200" b="0" dirty="0"/>
              <a:t>有危害他人生命、身體之虞。</a:t>
            </a:r>
          </a:p>
          <a:p>
            <a:r>
              <a:rPr lang="en-US" altLang="zh-TW" sz="3200" b="0" dirty="0"/>
              <a:t>(</a:t>
            </a:r>
            <a:r>
              <a:rPr lang="zh-TW" altLang="en-US" sz="3200" b="0" dirty="0"/>
              <a:t>二</a:t>
            </a:r>
            <a:r>
              <a:rPr lang="en-US" altLang="zh-TW" sz="3200" b="0" dirty="0"/>
              <a:t>)</a:t>
            </a:r>
            <a:r>
              <a:rPr lang="zh-TW" altLang="en-US" sz="3200" b="0" dirty="0"/>
              <a:t>前款以外學生涉嫌犯罪或攜帶第三十一點第一項各款及第二項第一款所列違法或違禁物品時</a:t>
            </a:r>
            <a:r>
              <a:rPr lang="en-US" altLang="zh-TW" sz="3200" dirty="0">
                <a:solidFill>
                  <a:srgbClr val="C00000"/>
                </a:solidFill>
              </a:rPr>
              <a:t>,</a:t>
            </a:r>
            <a:r>
              <a:rPr lang="zh-TW" altLang="en-US" sz="3200" dirty="0">
                <a:solidFill>
                  <a:srgbClr val="C00000"/>
                </a:solidFill>
              </a:rPr>
              <a:t>學務處應與校長、接獲通報之教職員工、導師或家長代表</a:t>
            </a:r>
            <a:r>
              <a:rPr lang="en-US" altLang="zh-TW" sz="3200" dirty="0">
                <a:solidFill>
                  <a:srgbClr val="C00000"/>
                </a:solidFill>
              </a:rPr>
              <a:t>,</a:t>
            </a:r>
            <a:r>
              <a:rPr lang="zh-TW" altLang="en-US" sz="3200" dirty="0">
                <a:solidFill>
                  <a:srgbClr val="C00000"/>
                </a:solidFill>
              </a:rPr>
              <a:t>以電子通訊或當面討論等方式進行緊急會商</a:t>
            </a:r>
            <a:r>
              <a:rPr lang="en-US" altLang="zh-TW" sz="3200" b="0" dirty="0"/>
              <a:t>,</a:t>
            </a:r>
            <a:r>
              <a:rPr lang="zh-TW" altLang="en-US" sz="3200" b="0" dirty="0"/>
              <a:t>認該生有危害他人生命、身體之虞者</a:t>
            </a:r>
            <a:r>
              <a:rPr lang="en-US" altLang="zh-TW" sz="3200" b="0" dirty="0"/>
              <a:t>,</a:t>
            </a:r>
            <a:r>
              <a:rPr lang="zh-TW" altLang="en-US" sz="3200" b="0" dirty="0"/>
              <a:t>應對該生進行檢查。</a:t>
            </a:r>
          </a:p>
          <a:p>
            <a:endParaRPr lang="zh-TW" altLang="en-US" sz="3200" dirty="0"/>
          </a:p>
        </p:txBody>
      </p:sp>
    </p:spTree>
    <p:extLst>
      <p:ext uri="{BB962C8B-B14F-4D97-AF65-F5344CB8AC3E}">
        <p14:creationId xmlns:p14="http://schemas.microsoft.com/office/powerpoint/2010/main" val="20490103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endParaRPr lang="zh-TW" altLang="en-US"/>
          </a:p>
        </p:txBody>
      </p:sp>
      <p:sp>
        <p:nvSpPr>
          <p:cNvPr id="197635" name="內容版面配置區 2"/>
          <p:cNvSpPr>
            <a:spLocks noGrp="1" noChangeArrowheads="1"/>
          </p:cNvSpPr>
          <p:nvPr>
            <p:ph idx="1"/>
          </p:nvPr>
        </p:nvSpPr>
        <p:spPr>
          <a:xfrm>
            <a:off x="609600" y="692150"/>
            <a:ext cx="10972800" cy="5434013"/>
          </a:xfrm>
        </p:spPr>
        <p:txBody>
          <a:bodyPr/>
          <a:lstStyle/>
          <a:p>
            <a:r>
              <a:rPr lang="en-US" altLang="zh-TW" b="0" dirty="0"/>
              <a:t>(</a:t>
            </a:r>
            <a:r>
              <a:rPr lang="zh-TW" altLang="en-US" sz="3200" b="0" dirty="0"/>
              <a:t>三</a:t>
            </a:r>
            <a:r>
              <a:rPr lang="en-US" altLang="zh-TW" sz="3200" b="0" dirty="0"/>
              <a:t>)</a:t>
            </a:r>
            <a:r>
              <a:rPr lang="zh-TW" altLang="en-US" sz="3200" b="0" dirty="0"/>
              <a:t>其他法規明文規定之情形。</a:t>
            </a:r>
          </a:p>
          <a:p>
            <a:r>
              <a:rPr lang="zh-TW" altLang="en-US" sz="3200" b="0" dirty="0"/>
              <a:t>前項第一款所稱特定身分學生</a:t>
            </a:r>
            <a:r>
              <a:rPr lang="en-US" altLang="zh-TW" sz="3200" b="0" dirty="0"/>
              <a:t>,</a:t>
            </a:r>
            <a:r>
              <a:rPr lang="zh-TW" altLang="en-US" sz="3200" b="0" dirty="0"/>
              <a:t>指下列各款之學生</a:t>
            </a:r>
            <a:r>
              <a:rPr lang="en-US" altLang="zh-TW" sz="3200" b="0" dirty="0"/>
              <a:t>:</a:t>
            </a:r>
          </a:p>
          <a:p>
            <a:r>
              <a:rPr lang="en-US" altLang="zh-TW" sz="3200" b="0" dirty="0"/>
              <a:t>(</a:t>
            </a:r>
            <a:r>
              <a:rPr lang="zh-TW" altLang="en-US" sz="3200" b="0" dirty="0"/>
              <a:t>一</a:t>
            </a:r>
            <a:r>
              <a:rPr lang="en-US" altLang="zh-TW" sz="3200" b="0" dirty="0"/>
              <a:t>)</a:t>
            </a:r>
            <a:r>
              <a:rPr lang="zh-TW" altLang="en-US" sz="3200" b="0" dirty="0">
                <a:solidFill>
                  <a:srgbClr val="C00000"/>
                </a:solidFill>
              </a:rPr>
              <a:t>少年法院審理中或裁定交付保護管束執行期間</a:t>
            </a:r>
            <a:r>
              <a:rPr lang="en-US" altLang="zh-TW" sz="3200" b="0" dirty="0"/>
              <a:t>,</a:t>
            </a:r>
            <a:r>
              <a:rPr lang="zh-TW" altLang="en-US" sz="3200" b="0" dirty="0"/>
              <a:t>並經學校校園安全檢查會議決議</a:t>
            </a:r>
            <a:r>
              <a:rPr lang="en-US" altLang="zh-TW" sz="3200" b="0" dirty="0"/>
              <a:t>,</a:t>
            </a:r>
            <a:r>
              <a:rPr lang="zh-TW" altLang="en-US" sz="3200" b="0" dirty="0"/>
              <a:t>有危害他人生命、身體之虞者。</a:t>
            </a:r>
          </a:p>
          <a:p>
            <a:r>
              <a:rPr lang="en-US" altLang="zh-TW" sz="3200" b="0" dirty="0"/>
              <a:t>(</a:t>
            </a:r>
            <a:r>
              <a:rPr lang="zh-TW" altLang="en-US" sz="3200" b="0" dirty="0"/>
              <a:t>二</a:t>
            </a:r>
            <a:r>
              <a:rPr lang="en-US" altLang="zh-TW" sz="3200" b="0" dirty="0"/>
              <a:t>)</a:t>
            </a:r>
            <a:r>
              <a:rPr lang="zh-TW" altLang="en-US" sz="3200" b="0" dirty="0">
                <a:solidFill>
                  <a:srgbClr val="C00000"/>
                </a:solidFill>
              </a:rPr>
              <a:t>有少年偏差行為預防及輔導辦法第二條第一項</a:t>
            </a:r>
            <a:r>
              <a:rPr lang="zh-TW" altLang="en-US" sz="3200" b="0" dirty="0"/>
              <a:t>所稱偏差行為</a:t>
            </a:r>
            <a:r>
              <a:rPr lang="en-US" altLang="zh-TW" sz="3200" b="0" dirty="0"/>
              <a:t>,</a:t>
            </a:r>
            <a:r>
              <a:rPr lang="zh-TW" altLang="en-US" sz="3200" b="0" dirty="0"/>
              <a:t>並經學校校園安全檢查會議決議</a:t>
            </a:r>
            <a:r>
              <a:rPr lang="en-US" altLang="zh-TW" sz="3200" b="0" dirty="0"/>
              <a:t>,</a:t>
            </a:r>
            <a:r>
              <a:rPr lang="zh-TW" altLang="en-US" sz="3200" b="0" dirty="0"/>
              <a:t>有危害他人生命、身體之虞者。</a:t>
            </a:r>
          </a:p>
          <a:p>
            <a:r>
              <a:rPr lang="zh-TW" altLang="en-US" sz="3200" b="0" dirty="0"/>
              <a:t>前項各款特定身分學生</a:t>
            </a:r>
            <a:r>
              <a:rPr lang="en-US" altLang="zh-TW" sz="3200" b="0" dirty="0"/>
              <a:t>,</a:t>
            </a:r>
            <a:r>
              <a:rPr lang="zh-TW" altLang="en-US" sz="3200" b="0" dirty="0"/>
              <a:t>應由學校校園安全檢查會議審議認定或變更認定</a:t>
            </a:r>
            <a:r>
              <a:rPr lang="en-US" altLang="zh-TW" sz="3200" b="0" dirty="0"/>
              <a:t>;</a:t>
            </a:r>
            <a:r>
              <a:rPr lang="zh-TW" altLang="en-US" sz="3200" b="0" dirty="0"/>
              <a:t>其參與人員</a:t>
            </a:r>
            <a:r>
              <a:rPr lang="en-US" altLang="zh-TW" sz="3200" b="0" dirty="0"/>
              <a:t>,</a:t>
            </a:r>
            <a:r>
              <a:rPr lang="zh-TW" altLang="en-US" sz="3200" b="0" dirty="0"/>
              <a:t>應以有權知悉該款特定身分學生名單之學校人員、有關之司法人員或社工人員為限。</a:t>
            </a:r>
          </a:p>
        </p:txBody>
      </p:sp>
    </p:spTree>
    <p:extLst>
      <p:ext uri="{BB962C8B-B14F-4D97-AF65-F5344CB8AC3E}">
        <p14:creationId xmlns:p14="http://schemas.microsoft.com/office/powerpoint/2010/main" val="6252955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endParaRPr lang="zh-TW" altLang="en-US"/>
          </a:p>
        </p:txBody>
      </p:sp>
      <p:sp>
        <p:nvSpPr>
          <p:cNvPr id="198659" name="內容版面配置區 2"/>
          <p:cNvSpPr>
            <a:spLocks noGrp="1" noChangeArrowheads="1"/>
          </p:cNvSpPr>
          <p:nvPr>
            <p:ph idx="1"/>
          </p:nvPr>
        </p:nvSpPr>
        <p:spPr/>
        <p:txBody>
          <a:bodyPr/>
          <a:lstStyle/>
          <a:p>
            <a:r>
              <a:rPr lang="zh-TW" altLang="en-US" sz="4000" b="0"/>
              <a:t>參與學校校園安全檢查會議、緊急會商及執行校園安全檢查之所有人員</a:t>
            </a:r>
            <a:r>
              <a:rPr lang="en-US" altLang="zh-TW" sz="4000" b="0"/>
              <a:t>,</a:t>
            </a:r>
            <a:r>
              <a:rPr lang="zh-TW" altLang="en-US" sz="4000" b="0"/>
              <a:t>對特定身分學生及被安全檢查學生之個人資料</a:t>
            </a:r>
            <a:r>
              <a:rPr lang="en-US" altLang="zh-TW" sz="4000" b="0"/>
              <a:t>,</a:t>
            </a:r>
            <a:r>
              <a:rPr lang="zh-TW" altLang="en-US" sz="4000" b="0"/>
              <a:t>均負保密義務</a:t>
            </a:r>
            <a:r>
              <a:rPr lang="en-US" altLang="zh-TW" sz="4000" b="0"/>
              <a:t>,</a:t>
            </a:r>
            <a:r>
              <a:rPr lang="zh-TW" altLang="en-US" sz="4000" b="0"/>
              <a:t>並依個人資料保護法等相關規範辦理。</a:t>
            </a:r>
          </a:p>
          <a:p>
            <a:r>
              <a:rPr lang="zh-TW" altLang="en-US" sz="4000" b="0"/>
              <a:t>各級學校得依學生宿舍管理規定</a:t>
            </a:r>
            <a:r>
              <a:rPr lang="en-US" altLang="zh-TW" sz="4000" b="0"/>
              <a:t>,</a:t>
            </a:r>
            <a:r>
              <a:rPr lang="zh-TW" altLang="en-US" sz="4000" b="0"/>
              <a:t>進行學生宿舍之定期或不定期檢查</a:t>
            </a:r>
            <a:r>
              <a:rPr lang="en-US" altLang="zh-TW" sz="4000" b="0"/>
              <a:t>,</a:t>
            </a:r>
            <a:r>
              <a:rPr lang="zh-TW" altLang="en-US" sz="4000" b="0"/>
              <a:t>檢查時不得對學生身體進行檢查。</a:t>
            </a:r>
          </a:p>
          <a:p>
            <a:endParaRPr lang="zh-TW" altLang="en-US"/>
          </a:p>
        </p:txBody>
      </p:sp>
    </p:spTree>
    <p:extLst>
      <p:ext uri="{BB962C8B-B14F-4D97-AF65-F5344CB8AC3E}">
        <p14:creationId xmlns:p14="http://schemas.microsoft.com/office/powerpoint/2010/main" val="14204477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274637"/>
            <a:ext cx="10972800" cy="1066131"/>
          </a:xfrm>
        </p:spPr>
        <p:txBody>
          <a:bodyPr/>
          <a:lstStyle/>
          <a:p>
            <a:r>
              <a:rPr lang="zh-TW" altLang="en-US" dirty="0"/>
              <a:t>三十一、違法或違禁物品之處理</a:t>
            </a:r>
            <a:br>
              <a:rPr lang="zh-TW" altLang="en-US" dirty="0"/>
            </a:br>
            <a:endParaRPr lang="zh-TW" altLang="en-US" dirty="0"/>
          </a:p>
        </p:txBody>
      </p:sp>
      <p:sp>
        <p:nvSpPr>
          <p:cNvPr id="3" name="內容版面配置區 2"/>
          <p:cNvSpPr>
            <a:spLocks noGrp="1"/>
          </p:cNvSpPr>
          <p:nvPr>
            <p:ph idx="1"/>
          </p:nvPr>
        </p:nvSpPr>
        <p:spPr>
          <a:xfrm>
            <a:off x="609600" y="980729"/>
            <a:ext cx="10972800" cy="5145436"/>
          </a:xfrm>
        </p:spPr>
        <p:txBody>
          <a:bodyPr/>
          <a:lstStyle/>
          <a:p>
            <a:r>
              <a:rPr lang="zh-TW" altLang="en-US" sz="2000" dirty="0"/>
              <a:t>教師發現學生攜帶或使用下列違法物品時，應儘速通知學校，由學校立即通知警察機關處理。但情況急迫時，得視情況採取必要之處置：</a:t>
            </a:r>
          </a:p>
          <a:p>
            <a:r>
              <a:rPr lang="zh-TW" altLang="en-US" sz="2000" dirty="0"/>
              <a:t>（一）槍砲彈藥刀械管制條例所稱之槍砲、彈藥、刀械。</a:t>
            </a:r>
          </a:p>
          <a:p>
            <a:r>
              <a:rPr lang="zh-TW" altLang="en-US" sz="2000" dirty="0"/>
              <a:t>（二）毒品危害防制條例所稱之毒品、麻醉藥品及相關之施用器材。</a:t>
            </a:r>
          </a:p>
          <a:p>
            <a:r>
              <a:rPr lang="zh-TW" altLang="en-US" sz="2000" dirty="0"/>
              <a:t>教師發現學生攜帶或使用下列違禁物品時，應交由學校予以暫時保管，並由學校視其情節，通知法定代理人或實際照顧者領回。但學校認 為下列物品，有依相關法律規定沒收或沒入之必要者，應移送相關權責單位處理：</a:t>
            </a:r>
          </a:p>
          <a:p>
            <a:r>
              <a:rPr lang="zh-TW" altLang="en-US" sz="2000" dirty="0"/>
              <a:t>（一）前項以外有危害他人生命、身體之虞之刀械、化學製劑或其他危險 物品。</a:t>
            </a:r>
          </a:p>
          <a:p>
            <a:r>
              <a:rPr lang="zh-TW" altLang="en-US" sz="2000" dirty="0"/>
              <a:t>（二）猥褻或暴力之書刊、圖片、影片或其他物品。</a:t>
            </a:r>
          </a:p>
          <a:p>
            <a:r>
              <a:rPr lang="zh-TW" altLang="en-US" sz="2000" dirty="0"/>
              <a:t>（三）菸、酒、檳榔或其他有礙學生健康之物品。</a:t>
            </a:r>
          </a:p>
          <a:p>
            <a:r>
              <a:rPr lang="zh-TW" altLang="en-US" sz="2000" dirty="0"/>
              <a:t>（四）其他法令規定之違禁物品。</a:t>
            </a:r>
          </a:p>
          <a:p>
            <a:r>
              <a:rPr lang="zh-TW" altLang="en-US" sz="2000" dirty="0"/>
              <a:t>教師或學校發現學生攜帶前二項各款以外之物品，有妨害學習、教學或校園安全之虞者，得予暫時保管，於無妨害學習、教學或校園安全之虞時，返還學生或通知法定代理人或實際照顧者領回。</a:t>
            </a:r>
          </a:p>
          <a:p>
            <a:r>
              <a:rPr lang="zh-TW" altLang="en-US" sz="2000" dirty="0"/>
              <a:t>　　教師或學校為暫時保管時，應負妥善管理之責，不得損壞。但法定代 理人或實際照顧者接到學校通知後，未於通知書所定期限內領回者，  學校不負保管責任，並得移由警察機關或其他相關機關處理。 </a:t>
            </a:r>
          </a:p>
        </p:txBody>
      </p:sp>
    </p:spTree>
    <p:extLst>
      <p:ext uri="{BB962C8B-B14F-4D97-AF65-F5344CB8AC3E}">
        <p14:creationId xmlns:p14="http://schemas.microsoft.com/office/powerpoint/2010/main" val="3193970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p:nvPr>
        </p:nvSpPr>
        <p:spPr>
          <a:xfrm>
            <a:off x="914400" y="2130425"/>
            <a:ext cx="10363200" cy="1470025"/>
          </a:xfrm>
        </p:spPr>
        <p:txBody>
          <a:bodyPr/>
          <a:lstStyle/>
          <a:p>
            <a:pPr>
              <a:defRPr/>
            </a:pPr>
            <a:r>
              <a:rPr lang="zh-TW" altLang="en-US" sz="6600" dirty="0"/>
              <a:t>學生輔導管教大不易</a:t>
            </a:r>
          </a:p>
        </p:txBody>
      </p:sp>
      <p:sp>
        <p:nvSpPr>
          <p:cNvPr id="7171" name="副標題 4"/>
          <p:cNvSpPr>
            <a:spLocks noGrp="1" noChangeArrowheads="1"/>
          </p:cNvSpPr>
          <p:nvPr>
            <p:ph type="subTitle" idx="1"/>
          </p:nvPr>
        </p:nvSpPr>
        <p:spPr/>
        <p:txBody>
          <a:bodyPr/>
          <a:lstStyle/>
          <a:p>
            <a:r>
              <a:rPr lang="zh-TW" altLang="en-US" b="0"/>
              <a:t>老師因管教被懲處、投訴越來越多</a:t>
            </a:r>
          </a:p>
        </p:txBody>
      </p:sp>
      <p:sp>
        <p:nvSpPr>
          <p:cNvPr id="3" name="爆炸: 十四角 2"/>
          <p:cNvSpPr/>
          <p:nvPr/>
        </p:nvSpPr>
        <p:spPr>
          <a:xfrm>
            <a:off x="8328025" y="369888"/>
            <a:ext cx="3097213" cy="2051050"/>
          </a:xfrm>
          <a:prstGeom prst="irregularSeal2">
            <a:avLst/>
          </a:prstGeom>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lang="zh-TW" altLang="en-US" sz="6000" b="1" dirty="0">
                <a:solidFill>
                  <a:schemeClr val="tx1"/>
                </a:solidFill>
                <a:latin typeface="標楷體" panose="03000509000000000000" pitchFamily="65" charset="-120"/>
              </a:rPr>
              <a:t>告</a:t>
            </a:r>
          </a:p>
        </p:txBody>
      </p:sp>
      <p:sp>
        <p:nvSpPr>
          <p:cNvPr id="5" name="爆炸: 十四角 4"/>
          <p:cNvSpPr/>
          <p:nvPr/>
        </p:nvSpPr>
        <p:spPr>
          <a:xfrm>
            <a:off x="334963" y="-171450"/>
            <a:ext cx="2808287" cy="3409950"/>
          </a:xfrm>
          <a:prstGeom prst="irregularSeal2">
            <a:avLst/>
          </a:prstGeom>
          <a:solidFill>
            <a:srgbClr val="00B050"/>
          </a:solidFill>
        </p:spPr>
        <p:style>
          <a:lnRef idx="2">
            <a:schemeClr val="accent6">
              <a:shade val="15000"/>
            </a:schemeClr>
          </a:lnRef>
          <a:fillRef idx="1">
            <a:schemeClr val="accent6"/>
          </a:fillRef>
          <a:effectRef idx="0">
            <a:schemeClr val="accent6"/>
          </a:effectRef>
          <a:fontRef idx="minor">
            <a:schemeClr val="lt1"/>
          </a:fontRef>
        </p:style>
        <p:txBody>
          <a:bodyPr anchor="ctr"/>
          <a:lstStyle/>
          <a:p>
            <a:pPr algn="ctr">
              <a:defRPr/>
            </a:pPr>
            <a:r>
              <a:rPr lang="zh-TW" altLang="en-US" sz="4000" dirty="0">
                <a:solidFill>
                  <a:schemeClr val="bg1"/>
                </a:solidFill>
                <a:latin typeface="標楷體" panose="03000509000000000000" pitchFamily="65" charset="-120"/>
              </a:rPr>
              <a:t>投訴</a:t>
            </a:r>
          </a:p>
        </p:txBody>
      </p:sp>
    </p:spTree>
    <p:extLst>
      <p:ext uri="{BB962C8B-B14F-4D97-AF65-F5344CB8AC3E}">
        <p14:creationId xmlns:p14="http://schemas.microsoft.com/office/powerpoint/2010/main" val="622893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想法泡泡: 雲朵 6"/>
          <p:cNvSpPr/>
          <p:nvPr/>
        </p:nvSpPr>
        <p:spPr>
          <a:xfrm>
            <a:off x="1416050" y="908050"/>
            <a:ext cx="10009188" cy="4213225"/>
          </a:xfrm>
          <a:prstGeom prst="cloudCallou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lang="zh-TW" altLang="en-US" sz="6600" b="1" dirty="0">
                <a:solidFill>
                  <a:schemeClr val="tx1"/>
                </a:solidFill>
                <a:latin typeface="標楷體" panose="03000509000000000000" pitchFamily="65" charset="-120"/>
              </a:rPr>
              <a:t>教育現場正在發生重大改變</a:t>
            </a:r>
          </a:p>
        </p:txBody>
      </p:sp>
      <p:pic>
        <p:nvPicPr>
          <p:cNvPr id="8195" name="圖片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7125" y="4859338"/>
            <a:ext cx="2095500" cy="218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9420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p:nvPr>
        </p:nvSpPr>
        <p:spPr/>
        <p:txBody>
          <a:bodyPr/>
          <a:lstStyle/>
          <a:p>
            <a:r>
              <a:rPr lang="zh-TW" altLang="en-US" dirty="0"/>
              <a:t>家長的投訴越來越誇張</a:t>
            </a:r>
          </a:p>
        </p:txBody>
      </p:sp>
      <p:sp>
        <p:nvSpPr>
          <p:cNvPr id="5" name="副標題 4"/>
          <p:cNvSpPr>
            <a:spLocks noGrp="1"/>
          </p:cNvSpPr>
          <p:nvPr>
            <p:ph type="subTitle" idx="1"/>
          </p:nvPr>
        </p:nvSpPr>
        <p:spPr/>
        <p:txBody>
          <a:bodyPr/>
          <a:lstStyle/>
          <a:p>
            <a:endParaRPr lang="zh-TW" altLang="en-US" dirty="0"/>
          </a:p>
        </p:txBody>
      </p:sp>
    </p:spTree>
    <p:extLst>
      <p:ext uri="{BB962C8B-B14F-4D97-AF65-F5344CB8AC3E}">
        <p14:creationId xmlns:p14="http://schemas.microsoft.com/office/powerpoint/2010/main" val="2821419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p:nvPr>
        </p:nvSpPr>
        <p:spPr/>
        <p:txBody>
          <a:bodyPr/>
          <a:lstStyle/>
          <a:p>
            <a:r>
              <a:rPr lang="zh-TW" altLang="en-US" dirty="0"/>
              <a:t>案例：</a:t>
            </a:r>
            <a:r>
              <a:rPr lang="en-US" altLang="zh-TW" dirty="0"/>
              <a:t/>
            </a:r>
            <a:br>
              <a:rPr lang="en-US" altLang="zh-TW" dirty="0"/>
            </a:br>
            <a:r>
              <a:rPr lang="zh-TW" altLang="en-US" dirty="0"/>
              <a:t>開學一個月就被投訴的老師</a:t>
            </a:r>
          </a:p>
        </p:txBody>
      </p:sp>
      <p:sp>
        <p:nvSpPr>
          <p:cNvPr id="5" name="副標題 4"/>
          <p:cNvSpPr>
            <a:spLocks noGrp="1"/>
          </p:cNvSpPr>
          <p:nvPr>
            <p:ph type="subTitle" idx="1"/>
          </p:nvPr>
        </p:nvSpPr>
        <p:spPr/>
        <p:txBody>
          <a:bodyPr/>
          <a:lstStyle/>
          <a:p>
            <a:r>
              <a:rPr lang="zh-TW" altLang="en-US" dirty="0"/>
              <a:t>教師：我沒過度，憑專業良心管教</a:t>
            </a:r>
            <a:endParaRPr lang="en-US" altLang="zh-TW" dirty="0"/>
          </a:p>
          <a:p>
            <a:endParaRPr lang="zh-TW" altLang="en-US" dirty="0"/>
          </a:p>
        </p:txBody>
      </p:sp>
    </p:spTree>
    <p:extLst>
      <p:ext uri="{BB962C8B-B14F-4D97-AF65-F5344CB8AC3E}">
        <p14:creationId xmlns:p14="http://schemas.microsoft.com/office/powerpoint/2010/main" val="2960835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p:nvPr>
        </p:nvSpPr>
        <p:spPr/>
        <p:txBody>
          <a:bodyPr/>
          <a:lstStyle/>
          <a:p>
            <a:r>
              <a:rPr lang="zh-TW" altLang="en-US" dirty="0"/>
              <a:t>案例：家長投訴後咬死不放</a:t>
            </a:r>
          </a:p>
        </p:txBody>
      </p:sp>
      <p:sp>
        <p:nvSpPr>
          <p:cNvPr id="5" name="副標題 4"/>
          <p:cNvSpPr>
            <a:spLocks noGrp="1"/>
          </p:cNvSpPr>
          <p:nvPr>
            <p:ph type="subTitle" idx="1"/>
          </p:nvPr>
        </p:nvSpPr>
        <p:spPr/>
        <p:txBody>
          <a:bodyPr/>
          <a:lstStyle/>
          <a:p>
            <a:r>
              <a:rPr lang="zh-TW" altLang="en-US" dirty="0"/>
              <a:t>不斷釋出新事證</a:t>
            </a:r>
          </a:p>
        </p:txBody>
      </p:sp>
    </p:spTree>
    <p:extLst>
      <p:ext uri="{BB962C8B-B14F-4D97-AF65-F5344CB8AC3E}">
        <p14:creationId xmlns:p14="http://schemas.microsoft.com/office/powerpoint/2010/main" val="62993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p:nvPr>
        </p:nvSpPr>
        <p:spPr/>
        <p:txBody>
          <a:bodyPr/>
          <a:lstStyle/>
          <a:p>
            <a:r>
              <a:rPr lang="zh-TW" altLang="en-US" dirty="0"/>
              <a:t>案例：小二接班的代理老師</a:t>
            </a:r>
          </a:p>
        </p:txBody>
      </p:sp>
      <p:sp>
        <p:nvSpPr>
          <p:cNvPr id="5" name="副標題 4"/>
          <p:cNvSpPr>
            <a:spLocks noGrp="1"/>
          </p:cNvSpPr>
          <p:nvPr>
            <p:ph type="subTitle" idx="1"/>
          </p:nvPr>
        </p:nvSpPr>
        <p:spPr/>
        <p:txBody>
          <a:bodyPr/>
          <a:lstStyle/>
          <a:p>
            <a:r>
              <a:rPr lang="zh-TW" altLang="en-US" dirty="0"/>
              <a:t>小一老師的困境</a:t>
            </a:r>
          </a:p>
        </p:txBody>
      </p:sp>
    </p:spTree>
    <p:extLst>
      <p:ext uri="{BB962C8B-B14F-4D97-AF65-F5344CB8AC3E}">
        <p14:creationId xmlns:p14="http://schemas.microsoft.com/office/powerpoint/2010/main" val="4047253703"/>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宣紙">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10811</TotalTime>
  <Words>2409</Words>
  <Application>Microsoft Office PowerPoint</Application>
  <PresentationFormat>寬螢幕</PresentationFormat>
  <Paragraphs>135</Paragraphs>
  <Slides>36</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36</vt:i4>
      </vt:variant>
    </vt:vector>
  </HeadingPairs>
  <TitlesOfParts>
    <vt:vector size="42" baseType="lpstr">
      <vt:lpstr>新細明體</vt:lpstr>
      <vt:lpstr>標楷體</vt:lpstr>
      <vt:lpstr>Arial</vt:lpstr>
      <vt:lpstr>Calibri</vt:lpstr>
      <vt:lpstr>Constantia</vt:lpstr>
      <vt:lpstr>Office 佈景主題</vt:lpstr>
      <vt:lpstr>從從新世代青少年危機 談教師管教策略權限</vt:lpstr>
      <vt:lpstr>面對學生務必要做好準備</vt:lpstr>
      <vt:lpstr>教師處置學生事件能力非常重要</vt:lpstr>
      <vt:lpstr>學生輔導管教大不易</vt:lpstr>
      <vt:lpstr>PowerPoint 簡報</vt:lpstr>
      <vt:lpstr>家長的投訴越來越誇張</vt:lpstr>
      <vt:lpstr>案例： 開學一個月就被投訴的老師</vt:lpstr>
      <vt:lpstr>案例：家長投訴後咬死不放</vt:lpstr>
      <vt:lpstr>案例：小二接班的代理老師</vt:lpstr>
      <vt:lpstr>唯一作法：依法管教</vt:lpstr>
      <vt:lpstr>優秀教師的兩大利器 專業授課能力＋合法管教能力</vt:lpstr>
      <vt:lpstr>所有須管教事件 老師須知悉合法程序</vt:lpstr>
      <vt:lpstr>校園霸凌事件處理準則第 23 條</vt:lpstr>
      <vt:lpstr>事件發生的開端</vt:lpstr>
      <vt:lpstr>事件開端正向合法作為</vt:lpstr>
      <vt:lpstr>介入的合法關鍵：公平原則與人權</vt:lpstr>
      <vt:lpstr>PowerPoint 簡報</vt:lpstr>
      <vt:lpstr>初級輔導的進行：該節課老師</vt:lpstr>
      <vt:lpstr>教師輔導管教辦法注意事項第23點</vt:lpstr>
      <vt:lpstr>下課實施</vt:lpstr>
      <vt:lpstr>無效→二級輔導</vt:lpstr>
      <vt:lpstr>二十五、學務處(訓導處)及輔導處(室)之特殊管教措施 </vt:lpstr>
      <vt:lpstr>PowerPoint 簡報</vt:lpstr>
      <vt:lpstr>家長須到校配合</vt:lpstr>
      <vt:lpstr>二十六、法定代理人或實際照顧者之協助輔導管教措施 </vt:lpstr>
      <vt:lpstr>二十七、學校之特殊管教措施 </vt:lpstr>
      <vt:lpstr>PowerPoint 簡報</vt:lpstr>
      <vt:lpstr>三十二、 身心障礙或精神疾病學生之轉介措施</vt:lpstr>
      <vt:lpstr>特殊生的輔導管教措施</vt:lpstr>
      <vt:lpstr>教師之強制措施及阻卻違法事由</vt:lpstr>
      <vt:lpstr>PowerPoint 簡報</vt:lpstr>
      <vt:lpstr>113.2.5修正後規範</vt:lpstr>
      <vt:lpstr>二十九、校園安全檢查之限制 </vt:lpstr>
      <vt:lpstr>PowerPoint 簡報</vt:lpstr>
      <vt:lpstr>PowerPoint 簡報</vt:lpstr>
      <vt:lpstr>三十一、違法或違禁物品之處理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老師您也可以這樣做 談兒少性別議題與輔導管教策略</dc:title>
  <dc:creator>Jason</dc:creator>
  <cp:lastModifiedBy>顏銓蓁</cp:lastModifiedBy>
  <cp:revision>436</cp:revision>
  <dcterms:created xsi:type="dcterms:W3CDTF">2013-05-05T11:45:26Z</dcterms:created>
  <dcterms:modified xsi:type="dcterms:W3CDTF">2025-05-26T05:50:28Z</dcterms:modified>
</cp:coreProperties>
</file>